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2.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Slides/notesSlide2.xml" ContentType="application/vnd.openxmlformats-officedocument.presentationml.notes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Default Extension="png" ContentType="image/png"/>
  <Default Extension="jpeg" ContentType="image/jpeg"/>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4" r:id="rId1"/>
  </p:sldMasterIdLst>
  <p:notesMasterIdLst>
    <p:notesMasterId r:id="rId78"/>
  </p:notesMasterIdLst>
  <p:sldIdLst>
    <p:sldId id="256" r:id="rId2"/>
    <p:sldId id="458" r:id="rId3"/>
    <p:sldId id="258" r:id="rId4"/>
    <p:sldId id="439" r:id="rId5"/>
    <p:sldId id="411" r:id="rId6"/>
    <p:sldId id="424" r:id="rId7"/>
    <p:sldId id="462" r:id="rId8"/>
    <p:sldId id="372" r:id="rId9"/>
    <p:sldId id="425" r:id="rId10"/>
    <p:sldId id="427" r:id="rId11"/>
    <p:sldId id="428" r:id="rId12"/>
    <p:sldId id="474" r:id="rId13"/>
    <p:sldId id="456" r:id="rId14"/>
    <p:sldId id="457" r:id="rId15"/>
    <p:sldId id="429" r:id="rId16"/>
    <p:sldId id="430" r:id="rId17"/>
    <p:sldId id="422" r:id="rId18"/>
    <p:sldId id="475" r:id="rId19"/>
    <p:sldId id="367" r:id="rId20"/>
    <p:sldId id="356" r:id="rId21"/>
    <p:sldId id="460" r:id="rId22"/>
    <p:sldId id="264" r:id="rId23"/>
    <p:sldId id="266" r:id="rId24"/>
    <p:sldId id="267" r:id="rId25"/>
    <p:sldId id="461" r:id="rId26"/>
    <p:sldId id="357" r:id="rId27"/>
    <p:sldId id="270" r:id="rId28"/>
    <p:sldId id="272" r:id="rId29"/>
    <p:sldId id="463" r:id="rId30"/>
    <p:sldId id="303" r:id="rId31"/>
    <p:sldId id="305" r:id="rId32"/>
    <p:sldId id="306" r:id="rId33"/>
    <p:sldId id="310" r:id="rId34"/>
    <p:sldId id="311" r:id="rId35"/>
    <p:sldId id="304" r:id="rId36"/>
    <p:sldId id="469" r:id="rId37"/>
    <p:sldId id="470" r:id="rId38"/>
    <p:sldId id="471" r:id="rId39"/>
    <p:sldId id="472" r:id="rId40"/>
    <p:sldId id="473" r:id="rId41"/>
    <p:sldId id="476" r:id="rId42"/>
    <p:sldId id="477" r:id="rId43"/>
    <p:sldId id="465" r:id="rId44"/>
    <p:sldId id="274" r:id="rId45"/>
    <p:sldId id="466" r:id="rId46"/>
    <p:sldId id="318" r:id="rId47"/>
    <p:sldId id="360" r:id="rId48"/>
    <p:sldId id="278" r:id="rId49"/>
    <p:sldId id="365" r:id="rId50"/>
    <p:sldId id="359" r:id="rId51"/>
    <p:sldId id="467" r:id="rId52"/>
    <p:sldId id="279" r:id="rId53"/>
    <p:sldId id="281" r:id="rId54"/>
    <p:sldId id="363" r:id="rId55"/>
    <p:sldId id="280" r:id="rId56"/>
    <p:sldId id="364" r:id="rId57"/>
    <p:sldId id="285" r:id="rId58"/>
    <p:sldId id="286" r:id="rId59"/>
    <p:sldId id="309" r:id="rId60"/>
    <p:sldId id="284" r:id="rId61"/>
    <p:sldId id="289" r:id="rId62"/>
    <p:sldId id="312" r:id="rId63"/>
    <p:sldId id="410" r:id="rId64"/>
    <p:sldId id="409" r:id="rId65"/>
    <p:sldId id="377" r:id="rId66"/>
    <p:sldId id="381" r:id="rId67"/>
    <p:sldId id="468" r:id="rId68"/>
    <p:sldId id="418" r:id="rId69"/>
    <p:sldId id="419" r:id="rId70"/>
    <p:sldId id="448" r:id="rId71"/>
    <p:sldId id="449" r:id="rId72"/>
    <p:sldId id="450" r:id="rId73"/>
    <p:sldId id="444" r:id="rId74"/>
    <p:sldId id="451" r:id="rId75"/>
    <p:sldId id="420" r:id="rId76"/>
    <p:sldId id="421" r:id="rId7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6" autoAdjust="0"/>
    <p:restoredTop sz="94624" autoAdjust="0"/>
  </p:normalViewPr>
  <p:slideViewPr>
    <p:cSldViewPr>
      <p:cViewPr>
        <p:scale>
          <a:sx n="100" d="100"/>
          <a:sy n="100" d="100"/>
        </p:scale>
        <p:origin x="-1092" y="-138"/>
      </p:cViewPr>
      <p:guideLst>
        <p:guide orient="horz" pos="2160"/>
        <p:guide pos="2880"/>
      </p:guideLst>
    </p:cSldViewPr>
  </p:slideViewPr>
  <p:outlineViewPr>
    <p:cViewPr>
      <p:scale>
        <a:sx n="33" d="100"/>
        <a:sy n="33" d="100"/>
      </p:scale>
      <p:origin x="48" y="67248"/>
    </p:cViewPr>
  </p:outlineViewPr>
  <p:notesTextViewPr>
    <p:cViewPr>
      <p:scale>
        <a:sx n="125" d="100"/>
        <a:sy n="125" d="100"/>
      </p:scale>
      <p:origin x="0" y="0"/>
    </p:cViewPr>
  </p:notesTextViewPr>
  <p:gridSpacing cx="76200" cy="76200"/>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4" Type="http://schemas.openxmlformats.org/officeDocument/2006/relationships/slide" Target="slides/slide23.xml" />
  <Relationship Id="rId25" Type="http://schemas.openxmlformats.org/officeDocument/2006/relationships/slide" Target="slides/slide24.xml" />
  <Relationship Id="rId26" Type="http://schemas.openxmlformats.org/officeDocument/2006/relationships/slide" Target="slides/slide25.xml" />
  <Relationship Id="rId27" Type="http://schemas.openxmlformats.org/officeDocument/2006/relationships/slide" Target="slides/slide26.xml" />
  <Relationship Id="rId28" Type="http://schemas.openxmlformats.org/officeDocument/2006/relationships/slide" Target="slides/slide27.xml" />
  <Relationship Id="rId29" Type="http://schemas.openxmlformats.org/officeDocument/2006/relationships/slide" Target="slides/slide28.xml" />
  <Relationship Id="rId30" Type="http://schemas.openxmlformats.org/officeDocument/2006/relationships/slide" Target="slides/slide29.xml" />
  <Relationship Id="rId31" Type="http://schemas.openxmlformats.org/officeDocument/2006/relationships/slide" Target="slides/slide30.xml" />
  <Relationship Id="rId32" Type="http://schemas.openxmlformats.org/officeDocument/2006/relationships/slide" Target="slides/slide31.xml" />
  <Relationship Id="rId33" Type="http://schemas.openxmlformats.org/officeDocument/2006/relationships/slide" Target="slides/slide32.xml" />
  <Relationship Id="rId34" Type="http://schemas.openxmlformats.org/officeDocument/2006/relationships/slide" Target="slides/slide33.xml" />
  <Relationship Id="rId35" Type="http://schemas.openxmlformats.org/officeDocument/2006/relationships/slide" Target="slides/slide34.xml" />
  <Relationship Id="rId36" Type="http://schemas.openxmlformats.org/officeDocument/2006/relationships/slide" Target="slides/slide35.xml" />
  <Relationship Id="rId37" Type="http://schemas.openxmlformats.org/officeDocument/2006/relationships/slide" Target="slides/slide36.xml" />
  <Relationship Id="rId38" Type="http://schemas.openxmlformats.org/officeDocument/2006/relationships/slide" Target="slides/slide37.xml" />
  <Relationship Id="rId39" Type="http://schemas.openxmlformats.org/officeDocument/2006/relationships/slide" Target="slides/slide38.xml" />
  <Relationship Id="rId40" Type="http://schemas.openxmlformats.org/officeDocument/2006/relationships/slide" Target="slides/slide39.xml" />
  <Relationship Id="rId41" Type="http://schemas.openxmlformats.org/officeDocument/2006/relationships/slide" Target="slides/slide40.xml" />
  <Relationship Id="rId42" Type="http://schemas.openxmlformats.org/officeDocument/2006/relationships/slide" Target="slides/slide41.xml" />
  <Relationship Id="rId43" Type="http://schemas.openxmlformats.org/officeDocument/2006/relationships/slide" Target="slides/slide42.xml" />
  <Relationship Id="rId44" Type="http://schemas.openxmlformats.org/officeDocument/2006/relationships/slide" Target="slides/slide43.xml" />
  <Relationship Id="rId45" Type="http://schemas.openxmlformats.org/officeDocument/2006/relationships/slide" Target="slides/slide44.xml" />
  <Relationship Id="rId46" Type="http://schemas.openxmlformats.org/officeDocument/2006/relationships/slide" Target="slides/slide45.xml" />
  <Relationship Id="rId47" Type="http://schemas.openxmlformats.org/officeDocument/2006/relationships/slide" Target="slides/slide46.xml" />
  <Relationship Id="rId48" Type="http://schemas.openxmlformats.org/officeDocument/2006/relationships/slide" Target="slides/slide47.xml" />
  <Relationship Id="rId49" Type="http://schemas.openxmlformats.org/officeDocument/2006/relationships/slide" Target="slides/slide48.xml" />
  <Relationship Id="rId50" Type="http://schemas.openxmlformats.org/officeDocument/2006/relationships/slide" Target="slides/slide49.xml" />
  <Relationship Id="rId51" Type="http://schemas.openxmlformats.org/officeDocument/2006/relationships/slide" Target="slides/slide50.xml" />
  <Relationship Id="rId52" Type="http://schemas.openxmlformats.org/officeDocument/2006/relationships/slide" Target="slides/slide51.xml" />
  <Relationship Id="rId53" Type="http://schemas.openxmlformats.org/officeDocument/2006/relationships/slide" Target="slides/slide52.xml" />
  <Relationship Id="rId54" Type="http://schemas.openxmlformats.org/officeDocument/2006/relationships/slide" Target="slides/slide53.xml" />
  <Relationship Id="rId55" Type="http://schemas.openxmlformats.org/officeDocument/2006/relationships/slide" Target="slides/slide54.xml" />
  <Relationship Id="rId56" Type="http://schemas.openxmlformats.org/officeDocument/2006/relationships/slide" Target="slides/slide55.xml" />
  <Relationship Id="rId57" Type="http://schemas.openxmlformats.org/officeDocument/2006/relationships/slide" Target="slides/slide56.xml" />
  <Relationship Id="rId58" Type="http://schemas.openxmlformats.org/officeDocument/2006/relationships/slide" Target="slides/slide57.xml" />
  <Relationship Id="rId59" Type="http://schemas.openxmlformats.org/officeDocument/2006/relationships/slide" Target="slides/slide58.xml" />
  <Relationship Id="rId60" Type="http://schemas.openxmlformats.org/officeDocument/2006/relationships/slide" Target="slides/slide59.xml" />
  <Relationship Id="rId61" Type="http://schemas.openxmlformats.org/officeDocument/2006/relationships/slide" Target="slides/slide60.xml" />
  <Relationship Id="rId62" Type="http://schemas.openxmlformats.org/officeDocument/2006/relationships/slide" Target="slides/slide61.xml" />
  <Relationship Id="rId63" Type="http://schemas.openxmlformats.org/officeDocument/2006/relationships/slide" Target="slides/slide62.xml" />
  <Relationship Id="rId64" Type="http://schemas.openxmlformats.org/officeDocument/2006/relationships/slide" Target="slides/slide63.xml" />
  <Relationship Id="rId65" Type="http://schemas.openxmlformats.org/officeDocument/2006/relationships/slide" Target="slides/slide64.xml" />
  <Relationship Id="rId66" Type="http://schemas.openxmlformats.org/officeDocument/2006/relationships/slide" Target="slides/slide65.xml" />
  <Relationship Id="rId67" Type="http://schemas.openxmlformats.org/officeDocument/2006/relationships/slide" Target="slides/slide66.xml" />
  <Relationship Id="rId68" Type="http://schemas.openxmlformats.org/officeDocument/2006/relationships/slide" Target="slides/slide67.xml" />
  <Relationship Id="rId69" Type="http://schemas.openxmlformats.org/officeDocument/2006/relationships/slide" Target="slides/slide68.xml" />
  <Relationship Id="rId70" Type="http://schemas.openxmlformats.org/officeDocument/2006/relationships/slide" Target="slides/slide69.xml" />
  <Relationship Id="rId71" Type="http://schemas.openxmlformats.org/officeDocument/2006/relationships/slide" Target="slides/slide70.xml" />
  <Relationship Id="rId72" Type="http://schemas.openxmlformats.org/officeDocument/2006/relationships/slide" Target="slides/slide71.xml" />
  <Relationship Id="rId73" Type="http://schemas.openxmlformats.org/officeDocument/2006/relationships/slide" Target="slides/slide72.xml" />
  <Relationship Id="rId74" Type="http://schemas.openxmlformats.org/officeDocument/2006/relationships/slide" Target="slides/slide73.xml" />
  <Relationship Id="rId75" Type="http://schemas.openxmlformats.org/officeDocument/2006/relationships/slide" Target="slides/slide74.xml" />
  <Relationship Id="rId76" Type="http://schemas.openxmlformats.org/officeDocument/2006/relationships/slide" Target="slides/slide75.xml" />
  <Relationship Id="rId77" Type="http://schemas.openxmlformats.org/officeDocument/2006/relationships/slide" Target="slides/slide76.xml" />
  <Relationship Id="rId79" Type="http://schemas.openxmlformats.org/officeDocument/2006/relationships/presProps" Target="presProps.xml" />
  <Relationship Id="rId82" Type="http://schemas.openxmlformats.org/officeDocument/2006/relationships/tableStyles" Target="tableStyles.xml" />
  <Relationship Id="rId78" Type="http://schemas.openxmlformats.org/officeDocument/2006/relationships/notesMaster" Target="notesMasters/notesMaster1.xml" />
  <Relationship Id="rId81" Type="http://schemas.openxmlformats.org/officeDocument/2006/relationships/theme" Target="theme/theme1.xml" />
  <Relationship Id="rId80" Type="http://schemas.openxmlformats.org/officeDocument/2006/relationships/viewProps" Target="viewProps.xml" />
  <Relationship Id="rId1" Type="http://schemas.openxmlformats.org/officeDocument/2006/relationships/slideMaster" Target="slideMasters/slideMaster1.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0EE419F-105E-4156-B9E6-81167A11F688}" type="datetimeFigureOut">
              <a:rPr lang="en-US" smtClean="0"/>
              <a:t>10/8/2019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A21A4A7-DE6C-471A-B9C8-E773DD8C73F6}" type="slidenum">
              <a:rPr lang="en-US" smtClean="0"/>
              <a:t>‹#›</a:t>
            </a:fld>
            <a:endParaRPr lang="en-US" dirty="0"/>
          </a:p>
        </p:txBody>
      </p:sp>
    </p:spTree>
    <p:extLst>
      <p:ext uri="{BB962C8B-B14F-4D97-AF65-F5344CB8AC3E}">
        <p14:creationId xmlns:p14="http://schemas.microsoft.com/office/powerpoint/2010/main" val="35521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65.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1A4A7-DE6C-471A-B9C8-E773DD8C73F6}" type="slidenum">
              <a:rPr lang="en-US" smtClean="0"/>
              <a:t>2</a:t>
            </a:fld>
            <a:endParaRPr lang="en-US" dirty="0"/>
          </a:p>
        </p:txBody>
      </p:sp>
    </p:spTree>
    <p:extLst>
      <p:ext uri="{BB962C8B-B14F-4D97-AF65-F5344CB8AC3E}">
        <p14:creationId xmlns:p14="http://schemas.microsoft.com/office/powerpoint/2010/main" val="232691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1A4A7-DE6C-471A-B9C8-E773DD8C73F6}" type="slidenum">
              <a:rPr lang="en-US" smtClean="0"/>
              <a:t>65</a:t>
            </a:fld>
            <a:endParaRPr lang="en-US" dirty="0"/>
          </a:p>
        </p:txBody>
      </p:sp>
    </p:spTree>
    <p:extLst>
      <p:ext uri="{BB962C8B-B14F-4D97-AF65-F5344CB8AC3E}">
        <p14:creationId xmlns:p14="http://schemas.microsoft.com/office/powerpoint/2010/main" val="3538168328"/>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CAB0183-BEC2-4C87-A3FF-04D90CE7F741}" type="datetimeFigureOut">
              <a:rPr lang="en-US" smtClean="0"/>
              <a:t>10/8/2019</a:t>
            </a:fld>
            <a:endParaRPr lang="en-US" dirty="0"/>
          </a:p>
        </p:txBody>
      </p:sp>
      <p:sp>
        <p:nvSpPr>
          <p:cNvPr id="8" name="Slide Number Placeholder 7"/>
          <p:cNvSpPr>
            <a:spLocks noGrp="1"/>
          </p:cNvSpPr>
          <p:nvPr>
            <p:ph type="sldNum" sz="quarter" idx="11"/>
          </p:nvPr>
        </p:nvSpPr>
        <p:spPr/>
        <p:txBody>
          <a:bodyPr/>
          <a:lstStyle/>
          <a:p>
            <a:fld id="{038111C1-30C0-4BC6-A0A9-9A230684B7FE}"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B0183-BEC2-4C87-A3FF-04D90CE7F741}" type="datetimeFigureOut">
              <a:rPr lang="en-US" smtClean="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8111C1-30C0-4BC6-A0A9-9A230684B7F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B0183-BEC2-4C87-A3FF-04D90CE7F741}" type="datetimeFigureOut">
              <a:rPr lang="en-US" smtClean="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8111C1-30C0-4BC6-A0A9-9A230684B7F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CAB0183-BEC2-4C87-A3FF-04D90CE7F741}" type="datetimeFigureOut">
              <a:rPr lang="en-US" smtClean="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8111C1-30C0-4BC6-A0A9-9A230684B7F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B0183-BEC2-4C87-A3FF-04D90CE7F741}" type="datetimeFigureOut">
              <a:rPr lang="en-US" smtClean="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8111C1-30C0-4BC6-A0A9-9A230684B7FE}"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CAB0183-BEC2-4C87-A3FF-04D90CE7F741}" type="datetimeFigureOut">
              <a:rPr lang="en-US" smtClean="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8111C1-30C0-4BC6-A0A9-9A230684B7FE}"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CAB0183-BEC2-4C87-A3FF-04D90CE7F741}" type="datetimeFigureOut">
              <a:rPr lang="en-US" smtClean="0"/>
              <a:t>10/8/2019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8111C1-30C0-4BC6-A0A9-9A230684B7FE}"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AB0183-BEC2-4C87-A3FF-04D90CE7F741}" type="datetimeFigureOut">
              <a:rPr lang="en-US" smtClean="0"/>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8111C1-30C0-4BC6-A0A9-9A230684B7F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B0183-BEC2-4C87-A3FF-04D90CE7F741}" type="datetimeFigureOut">
              <a:rPr lang="en-US" smtClean="0"/>
              <a:t>10/8/2019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8111C1-30C0-4BC6-A0A9-9A230684B7F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B0183-BEC2-4C87-A3FF-04D90CE7F741}" type="datetimeFigureOut">
              <a:rPr lang="en-US" smtClean="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8111C1-30C0-4BC6-A0A9-9A230684B7F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B0183-BEC2-4C87-A3FF-04D90CE7F741}" type="datetimeFigureOut">
              <a:rPr lang="en-US" smtClean="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8111C1-30C0-4BC6-A0A9-9A230684B7FE}" type="slidenum">
              <a:rPr lang="en-US" smtClean="0"/>
              <a:t>‹#›</a:t>
            </a:fld>
            <a:endParaRPr lang="en-US" dirty="0"/>
          </a:p>
        </p:txBody>
      </p:sp>
    </p:spTree>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CAB0183-BEC2-4C87-A3FF-04D90CE7F741}" type="datetimeFigureOut">
              <a:rPr lang="en-US" smtClean="0"/>
              <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38111C1-30C0-4BC6-A0A9-9A230684B7FE}"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6.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Layout" Target="../slideLayouts/slideLayout2.xml" />
</Relationships>
</file>

<file path=ppt/slides/_rels/slide37.xml.rels>&#65279;<?xml version="1.0" encoding="UTF-8" standalone="yes"?>
<Relationships xmlns="http://schemas.openxmlformats.org/package/2006/relationships">
  <Relationship Id="rId2" Type="http://schemas.openxmlformats.org/officeDocument/2006/relationships/image" Target="../media/image3.png" />
  <Relationship Id="rId1" Type="http://schemas.openxmlformats.org/officeDocument/2006/relationships/slideLayout" Target="../slideLayouts/slideLayout2.xml" />
</Relationships>
</file>

<file path=ppt/slides/_rels/slide38.xml.rels>&#65279;<?xml version="1.0" encoding="UTF-8" standalone="yes"?>
<Relationships xmlns="http://schemas.openxmlformats.org/package/2006/relationships">
  <Relationship Id="rId2" Type="http://schemas.openxmlformats.org/officeDocument/2006/relationships/image" Target="../media/image4.jpeg" />
  <Relationship Id="rId1" Type="http://schemas.openxmlformats.org/officeDocument/2006/relationships/slideLayout" Target="../slideLayouts/slideLayout2.xml" />
</Relationships>
</file>

<file path=ppt/slides/_rels/slide39.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0.xml.rels>&#65279;<?xml version="1.0" encoding="UTF-8" standalone="yes"?>
<Relationships xmlns="http://schemas.openxmlformats.org/package/2006/relationships">
  <Relationship Id="rId2" Type="http://schemas.openxmlformats.org/officeDocument/2006/relationships/image" Target="../media/image6.jpeg" />
  <Relationship Id="rId1" Type="http://schemas.openxmlformats.org/officeDocument/2006/relationships/slideLayout" Target="../slideLayouts/slideLayout2.xml" />
</Relationships>
</file>

<file path=ppt/slides/_rels/slide41.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Layout" Target="../slideLayouts/slideLayout2.xml" />
</Relationships>
</file>

<file path=ppt/slides/_rels/slide42.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Layout" Target="../slideLayouts/slideLayout2.xml" />
</Relationships>
</file>

<file path=ppt/slides/_rels/slide4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50.xml.rels>&#65279;<?xml version="1.0" encoding="UTF-8" standalone="yes"?>
<Relationships xmlns="http://schemas.openxmlformats.org/package/2006/relationships">
  <Relationship Id="rId2" Type="http://schemas.openxmlformats.org/officeDocument/2006/relationships/image" Target="../media/image7.png" />
  <Relationship Id="rId1" Type="http://schemas.openxmlformats.org/officeDocument/2006/relationships/slideLayout" Target="../slideLayouts/slideLayout2.xml" />
</Relationships>
</file>

<file path=ppt/slides/_rels/slide5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5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5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5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5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5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5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5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5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2.xml.rels>&#65279;<?xml version="1.0" encoding="UTF-8" standalone="yes"?>
<Relationships xmlns="http://schemas.openxmlformats.org/package/2006/relationships">
  <Relationship Id="rId2" Type="http://schemas.openxmlformats.org/officeDocument/2006/relationships/image" Target="../media/image8.png" />
  <Relationship Id="rId1" Type="http://schemas.openxmlformats.org/officeDocument/2006/relationships/slideLayout" Target="../slideLayouts/slideLayout2.xml" />
</Relationships>
</file>

<file path=ppt/slides/_rels/slide6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5.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6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752600"/>
          </a:xfrm>
        </p:spPr>
        <p:txBody>
          <a:bodyPr>
            <a:normAutofit fontScale="90000"/>
          </a:bodyPr>
          <a:lstStyle/>
          <a:p>
            <a:r>
              <a:rPr lang="en-US" sz="3200" i="1" dirty="0" smtClean="0">
                <a:latin typeface="Century Schoolbook" pitchFamily="18" charset="0"/>
              </a:rPr>
              <a:t>In re ENV</a:t>
            </a:r>
            <a:r>
              <a:rPr lang="en-US" sz="3200" dirty="0" smtClean="0">
                <a:latin typeface="Century Schoolbook" pitchFamily="18" charset="0"/>
              </a:rPr>
              <a:t>, Docket No. SP09-403, Planning Commission File No. 2008/SUP-2</a:t>
            </a:r>
            <a:r>
              <a:rPr lang="en-US" dirty="0" smtClean="0">
                <a:latin typeface="Century Schoolbook" pitchFamily="18" charset="0"/>
              </a:rPr>
              <a:t/>
            </a:r>
            <a:br>
              <a:rPr lang="en-US" dirty="0" smtClean="0">
                <a:latin typeface="Century Schoolbook" pitchFamily="18" charset="0"/>
              </a:rPr>
            </a:br>
            <a:r>
              <a:rPr lang="en-US" sz="6000" dirty="0" err="1" smtClean="0">
                <a:latin typeface="Century Schoolbook" pitchFamily="18" charset="0"/>
              </a:rPr>
              <a:t>Decisionmaking</a:t>
            </a:r>
            <a:endParaRPr lang="en-US" sz="6000" dirty="0">
              <a:latin typeface="Century Schoolbook" pitchFamily="18" charset="0"/>
            </a:endParaRPr>
          </a:p>
        </p:txBody>
      </p:sp>
      <p:sp>
        <p:nvSpPr>
          <p:cNvPr id="3" name="Subtitle 2"/>
          <p:cNvSpPr>
            <a:spLocks noGrp="1"/>
          </p:cNvSpPr>
          <p:nvPr>
            <p:ph type="subTitle" idx="1"/>
          </p:nvPr>
        </p:nvSpPr>
        <p:spPr>
          <a:xfrm>
            <a:off x="1371600" y="3124200"/>
            <a:ext cx="6400800" cy="2362200"/>
          </a:xfrm>
        </p:spPr>
        <p:txBody>
          <a:bodyPr>
            <a:normAutofit/>
          </a:bodyPr>
          <a:lstStyle/>
          <a:p>
            <a:r>
              <a:rPr lang="en-US" dirty="0" smtClean="0">
                <a:solidFill>
                  <a:schemeClr val="tx1"/>
                </a:solidFill>
                <a:latin typeface="Century Schoolbook" pitchFamily="18" charset="0"/>
              </a:rPr>
              <a:t>Ko Olina Community Association and Senator Maile Shimabukuro</a:t>
            </a:r>
            <a:endParaRPr lang="en-US" dirty="0">
              <a:solidFill>
                <a:schemeClr val="tx1"/>
              </a:solidFill>
              <a:latin typeface="Century Schoolbook" pitchFamily="18" charset="0"/>
            </a:endParaRPr>
          </a:p>
        </p:txBody>
      </p:sp>
    </p:spTree>
    <p:extLst>
      <p:ext uri="{BB962C8B-B14F-4D97-AF65-F5344CB8AC3E}">
        <p14:creationId xmlns:p14="http://schemas.microsoft.com/office/powerpoint/2010/main" val="92316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pPr>
              <a:lnSpc>
                <a:spcPts val="4500"/>
              </a:lnSpc>
            </a:pPr>
            <a:r>
              <a:rPr lang="en-US" b="1" dirty="0" smtClean="0">
                <a:effectLst/>
              </a:rPr>
              <a:t>Lack of Transparency</a:t>
            </a:r>
            <a:endParaRPr lang="en-US" b="1" dirty="0">
              <a:effectLst/>
            </a:endParaRPr>
          </a:p>
        </p:txBody>
      </p:sp>
      <p:sp>
        <p:nvSpPr>
          <p:cNvPr id="3" name="Content Placeholder 2"/>
          <p:cNvSpPr>
            <a:spLocks noGrp="1"/>
          </p:cNvSpPr>
          <p:nvPr>
            <p:ph idx="1"/>
          </p:nvPr>
        </p:nvSpPr>
        <p:spPr>
          <a:xfrm>
            <a:off x="457200" y="1371600"/>
            <a:ext cx="8229600" cy="4525963"/>
          </a:xfrm>
        </p:spPr>
        <p:txBody>
          <a:bodyPr>
            <a:noAutofit/>
          </a:bodyPr>
          <a:lstStyle/>
          <a:p>
            <a:pPr>
              <a:spcAft>
                <a:spcPts val="600"/>
              </a:spcAft>
            </a:pPr>
            <a:r>
              <a:rPr lang="en-US" sz="3500" dirty="0" smtClean="0">
                <a:solidFill>
                  <a:schemeClr val="tx1"/>
                </a:solidFill>
                <a:latin typeface="Century Schoolbook" pitchFamily="18" charset="0"/>
              </a:rPr>
              <a:t>The “</a:t>
            </a:r>
            <a:r>
              <a:rPr lang="en-US" sz="3500" b="1" dirty="0" smtClean="0">
                <a:solidFill>
                  <a:schemeClr val="tx1"/>
                </a:solidFill>
                <a:latin typeface="Century Schoolbook" pitchFamily="18" charset="0"/>
              </a:rPr>
              <a:t>one condition </a:t>
            </a:r>
            <a:r>
              <a:rPr lang="en-US" sz="3500" dirty="0" smtClean="0">
                <a:solidFill>
                  <a:schemeClr val="tx1"/>
                </a:solidFill>
                <a:latin typeface="Century Schoolbook" pitchFamily="18" charset="0"/>
              </a:rPr>
              <a:t>of them all that we’ve reviewed it appears that requires further research on our own to look back through testimony and documentation is that of </a:t>
            </a:r>
            <a:r>
              <a:rPr lang="en-US" sz="3500" b="1" dirty="0" smtClean="0">
                <a:solidFill>
                  <a:schemeClr val="tx1"/>
                </a:solidFill>
                <a:latin typeface="Century Schoolbook" pitchFamily="18" charset="0"/>
              </a:rPr>
              <a:t>3.a, 3.b, and 3.c</a:t>
            </a:r>
            <a:r>
              <a:rPr lang="en-US" sz="3500" dirty="0" smtClean="0">
                <a:solidFill>
                  <a:schemeClr val="tx1"/>
                </a:solidFill>
                <a:latin typeface="Century Schoolbook" pitchFamily="18" charset="0"/>
              </a:rPr>
              <a:t> within </a:t>
            </a:r>
            <a:r>
              <a:rPr lang="en-US" sz="3500" dirty="0" err="1" smtClean="0">
                <a:solidFill>
                  <a:schemeClr val="tx1"/>
                </a:solidFill>
                <a:latin typeface="Century Schoolbook" pitchFamily="18" charset="0"/>
              </a:rPr>
              <a:t>KOCA’s</a:t>
            </a:r>
            <a:r>
              <a:rPr lang="en-US" sz="3500" dirty="0" smtClean="0">
                <a:solidFill>
                  <a:schemeClr val="tx1"/>
                </a:solidFill>
                <a:latin typeface="Century Schoolbook" pitchFamily="18" charset="0"/>
              </a:rPr>
              <a:t> [exceptions] . . . .”</a:t>
            </a:r>
          </a:p>
          <a:p>
            <a:pPr lvl="1">
              <a:spcAft>
                <a:spcPts val="600"/>
              </a:spcAft>
            </a:pPr>
            <a:r>
              <a:rPr lang="en-US" sz="2000" dirty="0" smtClean="0">
                <a:solidFill>
                  <a:schemeClr val="tx1"/>
                </a:solidFill>
                <a:latin typeface="Century Schoolbook" pitchFamily="18" charset="0"/>
              </a:rPr>
              <a:t>Ex. 6 (2/28/19 Tr.) at 100:4-7 (Anderson).</a:t>
            </a:r>
          </a:p>
        </p:txBody>
      </p:sp>
    </p:spTree>
    <p:extLst>
      <p:ext uri="{BB962C8B-B14F-4D97-AF65-F5344CB8AC3E}">
        <p14:creationId xmlns:p14="http://schemas.microsoft.com/office/powerpoint/2010/main" val="1609719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pPr>
              <a:lnSpc>
                <a:spcPts val="4500"/>
              </a:lnSpc>
            </a:pPr>
            <a:r>
              <a:rPr lang="en-US" b="1" dirty="0" smtClean="0">
                <a:effectLst/>
              </a:rPr>
              <a:t>Lack of Transparency</a:t>
            </a:r>
            <a:endParaRPr lang="en-US" b="1" dirty="0">
              <a:effectLst/>
            </a:endParaRPr>
          </a:p>
        </p:txBody>
      </p:sp>
      <p:sp>
        <p:nvSpPr>
          <p:cNvPr id="3" name="Content Placeholder 2"/>
          <p:cNvSpPr>
            <a:spLocks noGrp="1"/>
          </p:cNvSpPr>
          <p:nvPr>
            <p:ph idx="1"/>
          </p:nvPr>
        </p:nvSpPr>
        <p:spPr>
          <a:xfrm>
            <a:off x="457200" y="1371600"/>
            <a:ext cx="8229600" cy="4525963"/>
          </a:xfrm>
        </p:spPr>
        <p:txBody>
          <a:bodyPr>
            <a:noAutofit/>
          </a:bodyPr>
          <a:lstStyle/>
          <a:p>
            <a:pPr>
              <a:spcAft>
                <a:spcPts val="600"/>
              </a:spcAft>
            </a:pPr>
            <a:r>
              <a:rPr lang="en-US" sz="3500" dirty="0" smtClean="0">
                <a:solidFill>
                  <a:schemeClr val="tx1"/>
                </a:solidFill>
                <a:latin typeface="Century Schoolbook" pitchFamily="18" charset="0"/>
              </a:rPr>
              <a:t>“I believe there was </a:t>
            </a:r>
            <a:r>
              <a:rPr lang="en-US" sz="3500" b="1" dirty="0" smtClean="0">
                <a:solidFill>
                  <a:schemeClr val="tx1"/>
                </a:solidFill>
                <a:latin typeface="Century Schoolbook" pitchFamily="18" charset="0"/>
              </a:rPr>
              <a:t>consensus</a:t>
            </a:r>
            <a:r>
              <a:rPr lang="en-US" sz="3500" dirty="0" smtClean="0">
                <a:solidFill>
                  <a:schemeClr val="tx1"/>
                </a:solidFill>
                <a:latin typeface="Century Schoolbook" pitchFamily="18" charset="0"/>
              </a:rPr>
              <a:t> on </a:t>
            </a:r>
            <a:r>
              <a:rPr lang="en-US" sz="3500" dirty="0" err="1" smtClean="0">
                <a:solidFill>
                  <a:schemeClr val="tx1"/>
                </a:solidFill>
                <a:latin typeface="Century Schoolbook" pitchFamily="18" charset="0"/>
              </a:rPr>
              <a:t>KOCA’s</a:t>
            </a:r>
            <a:r>
              <a:rPr lang="en-US" sz="3500" dirty="0" smtClean="0">
                <a:solidFill>
                  <a:schemeClr val="tx1"/>
                </a:solidFill>
                <a:latin typeface="Century Schoolbook" pitchFamily="18" charset="0"/>
              </a:rPr>
              <a:t> condition of </a:t>
            </a:r>
            <a:r>
              <a:rPr lang="en-US" sz="3500" b="1" dirty="0" smtClean="0">
                <a:solidFill>
                  <a:schemeClr val="tx1"/>
                </a:solidFill>
                <a:latin typeface="Century Schoolbook" pitchFamily="18" charset="0"/>
              </a:rPr>
              <a:t>1c, 2c, 2d, 2e, 2g, 2i, 2j</a:t>
            </a:r>
            <a:r>
              <a:rPr lang="en-US" sz="3500" dirty="0" smtClean="0">
                <a:solidFill>
                  <a:schemeClr val="tx1"/>
                </a:solidFill>
                <a:latin typeface="Century Schoolbook" pitchFamily="18" charset="0"/>
              </a:rPr>
              <a:t>. And the three items that we’re </a:t>
            </a:r>
            <a:r>
              <a:rPr lang="en-US" sz="3500" b="1" dirty="0" smtClean="0">
                <a:solidFill>
                  <a:schemeClr val="tx1"/>
                </a:solidFill>
                <a:latin typeface="Century Schoolbook" pitchFamily="18" charset="0"/>
              </a:rPr>
              <a:t>looking into </a:t>
            </a:r>
            <a:r>
              <a:rPr lang="en-US" sz="3500" dirty="0" smtClean="0">
                <a:solidFill>
                  <a:schemeClr val="tx1"/>
                </a:solidFill>
                <a:latin typeface="Century Schoolbook" pitchFamily="18" charset="0"/>
              </a:rPr>
              <a:t>now are </a:t>
            </a:r>
            <a:r>
              <a:rPr lang="en-US" sz="3500" b="1" dirty="0" smtClean="0">
                <a:solidFill>
                  <a:schemeClr val="tx1"/>
                </a:solidFill>
                <a:latin typeface="Century Schoolbook" pitchFamily="18" charset="0"/>
              </a:rPr>
              <a:t>3a, 3b, and 3c </a:t>
            </a:r>
            <a:r>
              <a:rPr lang="en-US" sz="3500" dirty="0" smtClean="0">
                <a:solidFill>
                  <a:schemeClr val="tx1"/>
                </a:solidFill>
                <a:latin typeface="Century Schoolbook" pitchFamily="18" charset="0"/>
              </a:rPr>
              <a:t>regarding the </a:t>
            </a:r>
            <a:r>
              <a:rPr lang="en-US" sz="3500" b="1" dirty="0" smtClean="0">
                <a:solidFill>
                  <a:schemeClr val="tx1"/>
                </a:solidFill>
                <a:latin typeface="Century Schoolbook" pitchFamily="18" charset="0"/>
              </a:rPr>
              <a:t>closure timeline</a:t>
            </a:r>
            <a:r>
              <a:rPr lang="en-US" sz="3500" dirty="0" smtClean="0">
                <a:solidFill>
                  <a:schemeClr val="tx1"/>
                </a:solidFill>
                <a:latin typeface="Century Schoolbook" pitchFamily="18" charset="0"/>
              </a:rPr>
              <a:t>, which we can all agree is fairly </a:t>
            </a:r>
            <a:r>
              <a:rPr lang="en-US" sz="3500" b="1" dirty="0" smtClean="0">
                <a:solidFill>
                  <a:schemeClr val="tx1"/>
                </a:solidFill>
                <a:latin typeface="Century Schoolbook" pitchFamily="18" charset="0"/>
              </a:rPr>
              <a:t>critical</a:t>
            </a:r>
            <a:r>
              <a:rPr lang="en-US" sz="3500" dirty="0" smtClean="0">
                <a:solidFill>
                  <a:schemeClr val="tx1"/>
                </a:solidFill>
                <a:latin typeface="Century Schoolbook" pitchFamily="18" charset="0"/>
              </a:rPr>
              <a:t>.”</a:t>
            </a:r>
          </a:p>
          <a:p>
            <a:pPr lvl="1">
              <a:spcAft>
                <a:spcPts val="600"/>
              </a:spcAft>
            </a:pPr>
            <a:r>
              <a:rPr lang="en-US" sz="2000" dirty="0" smtClean="0">
                <a:solidFill>
                  <a:schemeClr val="tx1"/>
                </a:solidFill>
                <a:latin typeface="Century Schoolbook" pitchFamily="18" charset="0"/>
              </a:rPr>
              <a:t>Ex. 7 (4/11/19 Tr.) at 17:5-6 (Anderson).</a:t>
            </a:r>
          </a:p>
        </p:txBody>
      </p:sp>
    </p:spTree>
    <p:extLst>
      <p:ext uri="{BB962C8B-B14F-4D97-AF65-F5344CB8AC3E}">
        <p14:creationId xmlns:p14="http://schemas.microsoft.com/office/powerpoint/2010/main" val="2755547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pPr>
              <a:lnSpc>
                <a:spcPts val="4500"/>
              </a:lnSpc>
            </a:pPr>
            <a:r>
              <a:rPr lang="en-US" b="1" dirty="0" smtClean="0">
                <a:effectLst/>
              </a:rPr>
              <a:t>Lack of Transparency</a:t>
            </a:r>
            <a:endParaRPr lang="en-US" b="1" dirty="0">
              <a:effectLst/>
            </a:endParaRPr>
          </a:p>
        </p:txBody>
      </p:sp>
      <p:sp>
        <p:nvSpPr>
          <p:cNvPr id="3" name="Content Placeholder 2"/>
          <p:cNvSpPr>
            <a:spLocks noGrp="1"/>
          </p:cNvSpPr>
          <p:nvPr>
            <p:ph idx="1"/>
          </p:nvPr>
        </p:nvSpPr>
        <p:spPr>
          <a:xfrm>
            <a:off x="457200" y="1371600"/>
            <a:ext cx="8229600" cy="4525963"/>
          </a:xfrm>
        </p:spPr>
        <p:txBody>
          <a:bodyPr>
            <a:noAutofit/>
          </a:bodyPr>
          <a:lstStyle/>
          <a:p>
            <a:r>
              <a:rPr lang="en-US" sz="2800" dirty="0" smtClean="0">
                <a:solidFill>
                  <a:schemeClr val="tx1"/>
                </a:solidFill>
                <a:latin typeface="Century Schoolbook" pitchFamily="18" charset="0"/>
              </a:rPr>
              <a:t>“</a:t>
            </a:r>
            <a:r>
              <a:rPr lang="en-US" sz="2800" dirty="0">
                <a:solidFill>
                  <a:schemeClr val="tx1"/>
                </a:solidFill>
              </a:rPr>
              <a:t>I have </a:t>
            </a:r>
            <a:r>
              <a:rPr lang="en-US" sz="2800" b="1" dirty="0">
                <a:solidFill>
                  <a:schemeClr val="tx1"/>
                </a:solidFill>
              </a:rPr>
              <a:t>3a, 3b, 3c</a:t>
            </a:r>
            <a:r>
              <a:rPr lang="en-US" sz="2800" dirty="0">
                <a:solidFill>
                  <a:schemeClr val="tx1"/>
                </a:solidFill>
              </a:rPr>
              <a:t> in front </a:t>
            </a:r>
            <a:r>
              <a:rPr lang="en-US" sz="2800" dirty="0" smtClean="0">
                <a:solidFill>
                  <a:schemeClr val="tx1"/>
                </a:solidFill>
              </a:rPr>
              <a:t>of us</a:t>
            </a:r>
            <a:r>
              <a:rPr lang="en-US" sz="2800" dirty="0">
                <a:solidFill>
                  <a:schemeClr val="tx1"/>
                </a:solidFill>
              </a:rPr>
              <a:t>. I think as far as </a:t>
            </a:r>
            <a:r>
              <a:rPr lang="en-US" sz="2800" b="1" dirty="0">
                <a:solidFill>
                  <a:schemeClr val="tx1"/>
                </a:solidFill>
              </a:rPr>
              <a:t>the sequencing </a:t>
            </a:r>
            <a:r>
              <a:rPr lang="en-US" sz="2800" b="1" dirty="0" smtClean="0">
                <a:solidFill>
                  <a:schemeClr val="tx1"/>
                </a:solidFill>
              </a:rPr>
              <a:t>I’m </a:t>
            </a:r>
            <a:r>
              <a:rPr lang="en-US" sz="2800" b="1" dirty="0">
                <a:solidFill>
                  <a:schemeClr val="tx1"/>
                </a:solidFill>
              </a:rPr>
              <a:t>comfortable </a:t>
            </a:r>
            <a:r>
              <a:rPr lang="en-US" sz="2800" b="1" dirty="0" smtClean="0">
                <a:solidFill>
                  <a:schemeClr val="tx1"/>
                </a:solidFill>
              </a:rPr>
              <a:t>with, it's </a:t>
            </a:r>
            <a:r>
              <a:rPr lang="en-US" sz="2800" b="1" dirty="0">
                <a:solidFill>
                  <a:schemeClr val="tx1"/>
                </a:solidFill>
              </a:rPr>
              <a:t>just the timing that we can discuss</a:t>
            </a:r>
            <a:r>
              <a:rPr lang="en-US" sz="2800" dirty="0" smtClean="0">
                <a:solidFill>
                  <a:schemeClr val="tx1"/>
                </a:solidFill>
              </a:rPr>
              <a:t>.”</a:t>
            </a:r>
            <a:endParaRPr lang="en-US" sz="2800" dirty="0" smtClean="0">
              <a:solidFill>
                <a:schemeClr val="tx1"/>
              </a:solidFill>
              <a:latin typeface="Century Schoolbook" pitchFamily="18" charset="0"/>
            </a:endParaRPr>
          </a:p>
          <a:p>
            <a:pPr lvl="1">
              <a:spcAft>
                <a:spcPts val="600"/>
              </a:spcAft>
            </a:pPr>
            <a:r>
              <a:rPr lang="en-US" sz="2000" dirty="0" smtClean="0">
                <a:solidFill>
                  <a:schemeClr val="tx1"/>
                </a:solidFill>
                <a:latin typeface="Century Schoolbook" pitchFamily="18" charset="0"/>
              </a:rPr>
              <a:t>Ex. 7 (4/11/19 Tr.) at 17:5-6 (Anderson).</a:t>
            </a:r>
          </a:p>
        </p:txBody>
      </p:sp>
    </p:spTree>
    <p:extLst>
      <p:ext uri="{BB962C8B-B14F-4D97-AF65-F5344CB8AC3E}">
        <p14:creationId xmlns:p14="http://schemas.microsoft.com/office/powerpoint/2010/main" val="2511142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pPr>
              <a:lnSpc>
                <a:spcPts val="4500"/>
              </a:lnSpc>
            </a:pPr>
            <a:r>
              <a:rPr lang="en-US" b="1" dirty="0" smtClean="0">
                <a:effectLst/>
              </a:rPr>
              <a:t>Lack of Transparency</a:t>
            </a:r>
            <a:endParaRPr lang="en-US" b="1" dirty="0">
              <a:effectLst/>
            </a:endParaRPr>
          </a:p>
        </p:txBody>
      </p:sp>
      <p:sp>
        <p:nvSpPr>
          <p:cNvPr id="3" name="Content Placeholder 2"/>
          <p:cNvSpPr>
            <a:spLocks noGrp="1"/>
          </p:cNvSpPr>
          <p:nvPr>
            <p:ph idx="1"/>
          </p:nvPr>
        </p:nvSpPr>
        <p:spPr>
          <a:xfrm>
            <a:off x="457200" y="1371600"/>
            <a:ext cx="8229600" cy="4525963"/>
          </a:xfrm>
        </p:spPr>
        <p:txBody>
          <a:bodyPr>
            <a:noAutofit/>
          </a:bodyPr>
          <a:lstStyle/>
          <a:p>
            <a:pPr marL="0" indent="0">
              <a:spcAft>
                <a:spcPts val="600"/>
              </a:spcAft>
              <a:buNone/>
            </a:pPr>
            <a:r>
              <a:rPr lang="en-US" sz="2000" dirty="0" smtClean="0">
                <a:solidFill>
                  <a:schemeClr val="tx1"/>
                </a:solidFill>
                <a:latin typeface="Century Schoolbook" pitchFamily="18" charset="0"/>
              </a:rPr>
              <a:t>MEMBER HAYASHIDA: I think that </a:t>
            </a:r>
            <a:r>
              <a:rPr lang="en-US" sz="2000" b="1" dirty="0" smtClean="0">
                <a:solidFill>
                  <a:schemeClr val="tx1"/>
                </a:solidFill>
                <a:latin typeface="Century Schoolbook" pitchFamily="18" charset="0"/>
              </a:rPr>
              <a:t>someone has to present evidence</a:t>
            </a:r>
            <a:r>
              <a:rPr lang="en-US" sz="2000" dirty="0" smtClean="0">
                <a:solidFill>
                  <a:schemeClr val="tx1"/>
                </a:solidFill>
                <a:latin typeface="Century Schoolbook" pitchFamily="18" charset="0"/>
              </a:rPr>
              <a:t> from the record that says [this closure condition] is necessary.</a:t>
            </a:r>
          </a:p>
          <a:p>
            <a:pPr marL="0" indent="0">
              <a:spcAft>
                <a:spcPts val="600"/>
              </a:spcAft>
              <a:buNone/>
            </a:pPr>
            <a:r>
              <a:rPr lang="en-US" sz="2000" dirty="0" smtClean="0">
                <a:solidFill>
                  <a:schemeClr val="tx1"/>
                </a:solidFill>
                <a:latin typeface="Century Schoolbook" pitchFamily="18" charset="0"/>
              </a:rPr>
              <a:t>. . . </a:t>
            </a:r>
          </a:p>
          <a:p>
            <a:pPr marL="0" indent="0">
              <a:spcAft>
                <a:spcPts val="600"/>
              </a:spcAft>
              <a:buNone/>
            </a:pPr>
            <a:r>
              <a:rPr lang="en-US" sz="2000" dirty="0" smtClean="0">
                <a:solidFill>
                  <a:schemeClr val="tx1"/>
                </a:solidFill>
                <a:latin typeface="Century Schoolbook" pitchFamily="18" charset="0"/>
              </a:rPr>
              <a:t>MR. CHIPCHASE: </a:t>
            </a:r>
            <a:r>
              <a:rPr lang="en-US" sz="2000" b="1" dirty="0" smtClean="0">
                <a:solidFill>
                  <a:schemeClr val="tx1"/>
                </a:solidFill>
                <a:latin typeface="Century Schoolbook" pitchFamily="18" charset="0"/>
              </a:rPr>
              <a:t>So we will pull up the evidence regarding the timing for siting a new landfill in a moment here.</a:t>
            </a:r>
          </a:p>
          <a:p>
            <a:pPr marL="0" indent="0">
              <a:spcAft>
                <a:spcPts val="600"/>
              </a:spcAft>
              <a:buNone/>
            </a:pPr>
            <a:r>
              <a:rPr lang="en-US" sz="2000" dirty="0" smtClean="0">
                <a:solidFill>
                  <a:schemeClr val="tx1"/>
                </a:solidFill>
                <a:latin typeface="Century Schoolbook" pitchFamily="18" charset="0"/>
              </a:rPr>
              <a:t>VICE CHAIR ANDERSON: </a:t>
            </a:r>
            <a:r>
              <a:rPr lang="en-US" sz="2000" b="1" dirty="0" smtClean="0">
                <a:solidFill>
                  <a:schemeClr val="tx1"/>
                </a:solidFill>
                <a:latin typeface="Century Schoolbook" pitchFamily="18" charset="0"/>
              </a:rPr>
              <a:t>Okay</a:t>
            </a:r>
            <a:r>
              <a:rPr lang="en-US" sz="2000" dirty="0" smtClean="0">
                <a:solidFill>
                  <a:schemeClr val="tx1"/>
                </a:solidFill>
                <a:latin typeface="Century Schoolbook" pitchFamily="18" charset="0"/>
              </a:rPr>
              <a:t>.</a:t>
            </a:r>
          </a:p>
          <a:p>
            <a:pPr marL="0" indent="0">
              <a:spcAft>
                <a:spcPts val="600"/>
              </a:spcAft>
              <a:buNone/>
            </a:pPr>
            <a:r>
              <a:rPr lang="en-US" sz="2000" dirty="0" smtClean="0">
                <a:solidFill>
                  <a:schemeClr val="tx1"/>
                </a:solidFill>
                <a:latin typeface="Century Schoolbook" pitchFamily="18" charset="0"/>
              </a:rPr>
              <a:t>MR. CHIPCHASE: And it will have record citations.</a:t>
            </a:r>
          </a:p>
          <a:p>
            <a:pPr marL="0" indent="0">
              <a:spcAft>
                <a:spcPts val="600"/>
              </a:spcAft>
              <a:buNone/>
            </a:pPr>
            <a:r>
              <a:rPr lang="en-US" sz="2000" dirty="0" smtClean="0">
                <a:solidFill>
                  <a:schemeClr val="tx1"/>
                </a:solidFill>
                <a:latin typeface="Century Schoolbook" pitchFamily="18" charset="0"/>
              </a:rPr>
              <a:t>. . .</a:t>
            </a:r>
          </a:p>
          <a:p>
            <a:pPr marL="0" indent="0">
              <a:spcAft>
                <a:spcPts val="600"/>
              </a:spcAft>
              <a:buNone/>
            </a:pPr>
            <a:r>
              <a:rPr lang="en-US" sz="2000" dirty="0" smtClean="0">
                <a:solidFill>
                  <a:schemeClr val="tx1"/>
                </a:solidFill>
                <a:latin typeface="Century Schoolbook" pitchFamily="18" charset="0"/>
              </a:rPr>
              <a:t>MS. CHAN: I’m sorry, could we get some clarification. Are we allowing the parties further argument or is the Commission in discussion?</a:t>
            </a:r>
          </a:p>
        </p:txBody>
      </p:sp>
      <p:sp>
        <p:nvSpPr>
          <p:cNvPr id="4" name="TextBox 3"/>
          <p:cNvSpPr txBox="1"/>
          <p:nvPr/>
        </p:nvSpPr>
        <p:spPr>
          <a:xfrm>
            <a:off x="5257800" y="5975866"/>
            <a:ext cx="3657600" cy="338554"/>
          </a:xfrm>
          <a:prstGeom prst="rect">
            <a:avLst/>
          </a:prstGeom>
          <a:noFill/>
        </p:spPr>
        <p:txBody>
          <a:bodyPr wrap="square" rtlCol="0">
            <a:spAutoFit/>
          </a:bodyPr>
          <a:lstStyle/>
          <a:p>
            <a:pPr algn="r"/>
            <a:r>
              <a:rPr lang="en-US" sz="1600" i="1" dirty="0" smtClean="0"/>
              <a:t>Ex. 7 (4/11/19 Tr.) at 17:15-18:5</a:t>
            </a:r>
            <a:endParaRPr lang="en-US" sz="1600" i="1" dirty="0"/>
          </a:p>
        </p:txBody>
      </p:sp>
    </p:spTree>
    <p:extLst>
      <p:ext uri="{BB962C8B-B14F-4D97-AF65-F5344CB8AC3E}">
        <p14:creationId xmlns:p14="http://schemas.microsoft.com/office/powerpoint/2010/main" val="2893941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pPr>
              <a:lnSpc>
                <a:spcPts val="4500"/>
              </a:lnSpc>
            </a:pPr>
            <a:r>
              <a:rPr lang="en-US" b="1" dirty="0" smtClean="0">
                <a:effectLst/>
              </a:rPr>
              <a:t>Lack of Transparency</a:t>
            </a:r>
            <a:endParaRPr lang="en-US" b="1" dirty="0">
              <a:effectLst/>
            </a:endParaRPr>
          </a:p>
        </p:txBody>
      </p:sp>
      <p:sp>
        <p:nvSpPr>
          <p:cNvPr id="3" name="Content Placeholder 2"/>
          <p:cNvSpPr>
            <a:spLocks noGrp="1"/>
          </p:cNvSpPr>
          <p:nvPr>
            <p:ph idx="1"/>
          </p:nvPr>
        </p:nvSpPr>
        <p:spPr>
          <a:xfrm>
            <a:off x="457200" y="1371600"/>
            <a:ext cx="8229600" cy="4525963"/>
          </a:xfrm>
        </p:spPr>
        <p:txBody>
          <a:bodyPr>
            <a:noAutofit/>
          </a:bodyPr>
          <a:lstStyle/>
          <a:p>
            <a:pPr marL="0" indent="0">
              <a:spcAft>
                <a:spcPts val="600"/>
              </a:spcAft>
              <a:buNone/>
            </a:pPr>
            <a:r>
              <a:rPr lang="en-US" sz="2200" dirty="0" smtClean="0">
                <a:solidFill>
                  <a:schemeClr val="tx1"/>
                </a:solidFill>
                <a:latin typeface="Century Schoolbook" pitchFamily="18" charset="0"/>
              </a:rPr>
              <a:t>MEMBER </a:t>
            </a:r>
            <a:r>
              <a:rPr lang="en-US" sz="2200" dirty="0" err="1" smtClean="0">
                <a:solidFill>
                  <a:schemeClr val="tx1"/>
                </a:solidFill>
                <a:latin typeface="Century Schoolbook" pitchFamily="18" charset="0"/>
              </a:rPr>
              <a:t>HAYASHIDA</a:t>
            </a:r>
            <a:r>
              <a:rPr lang="en-US" sz="2200" dirty="0" smtClean="0">
                <a:solidFill>
                  <a:schemeClr val="tx1"/>
                </a:solidFill>
                <a:latin typeface="Century Schoolbook" pitchFamily="18" charset="0"/>
              </a:rPr>
              <a:t>: </a:t>
            </a:r>
            <a:r>
              <a:rPr lang="en-US" sz="2200" b="1" dirty="0" smtClean="0">
                <a:solidFill>
                  <a:schemeClr val="tx1"/>
                </a:solidFill>
                <a:latin typeface="Century Schoolbook" pitchFamily="18" charset="0"/>
              </a:rPr>
              <a:t>Show me the evidence</a:t>
            </a:r>
            <a:r>
              <a:rPr lang="en-US" sz="2200" dirty="0" smtClean="0">
                <a:solidFill>
                  <a:schemeClr val="tx1"/>
                </a:solidFill>
                <a:latin typeface="Century Schoolbook" pitchFamily="18" charset="0"/>
              </a:rPr>
              <a:t>, and then we can discuss it.</a:t>
            </a:r>
          </a:p>
          <a:p>
            <a:pPr marL="0" indent="0">
              <a:spcAft>
                <a:spcPts val="600"/>
              </a:spcAft>
              <a:buNone/>
            </a:pPr>
            <a:r>
              <a:rPr lang="en-US" sz="2200" dirty="0">
                <a:solidFill>
                  <a:schemeClr val="tx1"/>
                </a:solidFill>
                <a:latin typeface="Century Schoolbook" pitchFamily="18" charset="0"/>
              </a:rPr>
              <a:t>VICE CHAIR ANDERSON: Okay.</a:t>
            </a:r>
          </a:p>
          <a:p>
            <a:pPr marL="0" indent="0">
              <a:spcAft>
                <a:spcPts val="600"/>
              </a:spcAft>
              <a:buNone/>
            </a:pPr>
            <a:r>
              <a:rPr lang="en-US" sz="2200" dirty="0" smtClean="0">
                <a:solidFill>
                  <a:schemeClr val="tx1"/>
                </a:solidFill>
                <a:latin typeface="Century Schoolbook" pitchFamily="18" charset="0"/>
              </a:rPr>
              <a:t>MR. CHIPCHASE: </a:t>
            </a:r>
            <a:r>
              <a:rPr lang="en-US" sz="2200" b="1" dirty="0" smtClean="0">
                <a:solidFill>
                  <a:schemeClr val="tx1"/>
                </a:solidFill>
                <a:latin typeface="Century Schoolbook" pitchFamily="18" charset="0"/>
              </a:rPr>
              <a:t>Chris, you want to pull up the references</a:t>
            </a:r>
            <a:r>
              <a:rPr lang="en-US" sz="2200" dirty="0" smtClean="0">
                <a:solidFill>
                  <a:schemeClr val="tx1"/>
                </a:solidFill>
                <a:latin typeface="Century Schoolbook" pitchFamily="18" charset="0"/>
              </a:rPr>
              <a:t>.</a:t>
            </a:r>
          </a:p>
          <a:p>
            <a:pPr marL="0" indent="0">
              <a:spcAft>
                <a:spcPts val="600"/>
              </a:spcAft>
              <a:buNone/>
            </a:pPr>
            <a:r>
              <a:rPr lang="en-US" sz="2200" dirty="0" smtClean="0">
                <a:solidFill>
                  <a:schemeClr val="tx1"/>
                </a:solidFill>
                <a:latin typeface="Century Schoolbook" pitchFamily="18" charset="0"/>
              </a:rPr>
              <a:t>MEMBER </a:t>
            </a:r>
            <a:r>
              <a:rPr lang="en-US" sz="2200" dirty="0" err="1" smtClean="0">
                <a:solidFill>
                  <a:schemeClr val="tx1"/>
                </a:solidFill>
                <a:latin typeface="Century Schoolbook" pitchFamily="18" charset="0"/>
              </a:rPr>
              <a:t>HAYASHIDA</a:t>
            </a:r>
            <a:r>
              <a:rPr lang="en-US" sz="2200" dirty="0" smtClean="0">
                <a:solidFill>
                  <a:schemeClr val="tx1"/>
                </a:solidFill>
                <a:latin typeface="Century Schoolbook" pitchFamily="18" charset="0"/>
              </a:rPr>
              <a:t>: </a:t>
            </a:r>
            <a:r>
              <a:rPr lang="en-US" sz="2200" b="1" dirty="0" smtClean="0">
                <a:solidFill>
                  <a:schemeClr val="tx1"/>
                </a:solidFill>
                <a:latin typeface="Century Schoolbook" pitchFamily="18" charset="0"/>
              </a:rPr>
              <a:t>I think that’s internal for our Commissioners.</a:t>
            </a:r>
          </a:p>
        </p:txBody>
      </p:sp>
      <p:sp>
        <p:nvSpPr>
          <p:cNvPr id="4" name="TextBox 3"/>
          <p:cNvSpPr txBox="1"/>
          <p:nvPr/>
        </p:nvSpPr>
        <p:spPr>
          <a:xfrm>
            <a:off x="5257800" y="5975866"/>
            <a:ext cx="3657600" cy="338554"/>
          </a:xfrm>
          <a:prstGeom prst="rect">
            <a:avLst/>
          </a:prstGeom>
          <a:noFill/>
        </p:spPr>
        <p:txBody>
          <a:bodyPr wrap="square" rtlCol="0">
            <a:spAutoFit/>
          </a:bodyPr>
          <a:lstStyle/>
          <a:p>
            <a:pPr algn="r"/>
            <a:r>
              <a:rPr lang="en-US" sz="1600" i="1" dirty="0" smtClean="0"/>
              <a:t>Ex. 7 (4/11/19 Tr.) at 18:15-21</a:t>
            </a:r>
            <a:endParaRPr lang="en-US" sz="1600" i="1" dirty="0"/>
          </a:p>
        </p:txBody>
      </p:sp>
    </p:spTree>
    <p:extLst>
      <p:ext uri="{BB962C8B-B14F-4D97-AF65-F5344CB8AC3E}">
        <p14:creationId xmlns:p14="http://schemas.microsoft.com/office/powerpoint/2010/main" val="1659630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pPr>
              <a:lnSpc>
                <a:spcPts val="4500"/>
              </a:lnSpc>
            </a:pPr>
            <a:r>
              <a:rPr lang="en-US" b="1" dirty="0" smtClean="0">
                <a:effectLst/>
              </a:rPr>
              <a:t>Lack of Transparency</a:t>
            </a:r>
            <a:endParaRPr lang="en-US" b="1" dirty="0">
              <a:effectLst/>
            </a:endParaRPr>
          </a:p>
        </p:txBody>
      </p:sp>
      <p:sp>
        <p:nvSpPr>
          <p:cNvPr id="3" name="Content Placeholder 2"/>
          <p:cNvSpPr>
            <a:spLocks noGrp="1"/>
          </p:cNvSpPr>
          <p:nvPr>
            <p:ph idx="1"/>
          </p:nvPr>
        </p:nvSpPr>
        <p:spPr>
          <a:xfrm>
            <a:off x="457200" y="1371600"/>
            <a:ext cx="8229600" cy="4525963"/>
          </a:xfrm>
        </p:spPr>
        <p:txBody>
          <a:bodyPr>
            <a:normAutofit/>
          </a:bodyPr>
          <a:lstStyle/>
          <a:p>
            <a:pPr marL="0" indent="0">
              <a:spcAft>
                <a:spcPts val="600"/>
              </a:spcAft>
              <a:buNone/>
            </a:pPr>
            <a:r>
              <a:rPr lang="en-US" sz="3500" dirty="0" smtClean="0">
                <a:solidFill>
                  <a:schemeClr val="tx1"/>
                </a:solidFill>
                <a:latin typeface="Century Schoolbook" pitchFamily="18" charset="0"/>
              </a:rPr>
              <a:t>MEMBER </a:t>
            </a:r>
            <a:r>
              <a:rPr lang="en-US" sz="3500" dirty="0" err="1" smtClean="0">
                <a:solidFill>
                  <a:schemeClr val="tx1"/>
                </a:solidFill>
                <a:latin typeface="Century Schoolbook" pitchFamily="18" charset="0"/>
              </a:rPr>
              <a:t>McMURDO</a:t>
            </a:r>
            <a:r>
              <a:rPr lang="en-US" sz="3500" dirty="0" smtClean="0">
                <a:solidFill>
                  <a:schemeClr val="tx1"/>
                </a:solidFill>
                <a:latin typeface="Century Schoolbook" pitchFamily="18" charset="0"/>
              </a:rPr>
              <a:t>: </a:t>
            </a:r>
            <a:r>
              <a:rPr lang="en-US" sz="3500" b="1" dirty="0" smtClean="0">
                <a:solidFill>
                  <a:schemeClr val="tx1"/>
                </a:solidFill>
                <a:latin typeface="Century Schoolbook" pitchFamily="18" charset="0"/>
              </a:rPr>
              <a:t>Am I the only one feels that there should be a time line?</a:t>
            </a:r>
          </a:p>
          <a:p>
            <a:pPr marL="0" indent="0">
              <a:spcAft>
                <a:spcPts val="600"/>
              </a:spcAft>
              <a:buNone/>
            </a:pPr>
            <a:r>
              <a:rPr lang="en-US" sz="3500" dirty="0" smtClean="0">
                <a:solidFill>
                  <a:schemeClr val="tx1"/>
                </a:solidFill>
                <a:latin typeface="Century Schoolbook" pitchFamily="18" charset="0"/>
              </a:rPr>
              <a:t>MEMBER </a:t>
            </a:r>
            <a:r>
              <a:rPr lang="en-US" sz="3500" dirty="0" err="1" smtClean="0">
                <a:solidFill>
                  <a:schemeClr val="tx1"/>
                </a:solidFill>
                <a:latin typeface="Century Schoolbook" pitchFamily="18" charset="0"/>
              </a:rPr>
              <a:t>HAYASHIDA</a:t>
            </a:r>
            <a:r>
              <a:rPr lang="en-US" sz="3500" dirty="0" smtClean="0">
                <a:solidFill>
                  <a:schemeClr val="tx1"/>
                </a:solidFill>
                <a:latin typeface="Century Schoolbook" pitchFamily="18" charset="0"/>
              </a:rPr>
              <a:t>: Does the record support the time line decision?</a:t>
            </a:r>
          </a:p>
          <a:p>
            <a:pPr marL="0" indent="0">
              <a:spcAft>
                <a:spcPts val="600"/>
              </a:spcAft>
              <a:buNone/>
            </a:pPr>
            <a:r>
              <a:rPr lang="en-US" sz="3500" dirty="0">
                <a:solidFill>
                  <a:schemeClr val="tx1"/>
                </a:solidFill>
                <a:latin typeface="Century Schoolbook" pitchFamily="18" charset="0"/>
              </a:rPr>
              <a:t>MEMBER </a:t>
            </a:r>
            <a:r>
              <a:rPr lang="en-US" sz="3500" dirty="0" err="1">
                <a:solidFill>
                  <a:schemeClr val="tx1"/>
                </a:solidFill>
                <a:latin typeface="Century Schoolbook" pitchFamily="18" charset="0"/>
              </a:rPr>
              <a:t>McMURDO</a:t>
            </a:r>
            <a:r>
              <a:rPr lang="en-US" sz="3500" dirty="0">
                <a:solidFill>
                  <a:schemeClr val="tx1"/>
                </a:solidFill>
                <a:latin typeface="Century Schoolbook" pitchFamily="18" charset="0"/>
              </a:rPr>
              <a:t>: </a:t>
            </a:r>
            <a:r>
              <a:rPr lang="en-US" sz="3500" b="1" dirty="0" smtClean="0">
                <a:solidFill>
                  <a:schemeClr val="tx1"/>
                </a:solidFill>
                <a:latin typeface="Century Schoolbook" pitchFamily="18" charset="0"/>
              </a:rPr>
              <a:t>I believe so.</a:t>
            </a:r>
          </a:p>
        </p:txBody>
      </p:sp>
      <p:sp>
        <p:nvSpPr>
          <p:cNvPr id="4" name="TextBox 3"/>
          <p:cNvSpPr txBox="1"/>
          <p:nvPr/>
        </p:nvSpPr>
        <p:spPr>
          <a:xfrm>
            <a:off x="5257800" y="5975866"/>
            <a:ext cx="3657600" cy="338554"/>
          </a:xfrm>
          <a:prstGeom prst="rect">
            <a:avLst/>
          </a:prstGeom>
          <a:noFill/>
        </p:spPr>
        <p:txBody>
          <a:bodyPr wrap="square" rtlCol="0">
            <a:spAutoFit/>
          </a:bodyPr>
          <a:lstStyle/>
          <a:p>
            <a:pPr algn="r"/>
            <a:r>
              <a:rPr lang="en-US" sz="1600" i="1" dirty="0" smtClean="0"/>
              <a:t>Ex. 7 (4/11/19 Tr.) at 26:2-6</a:t>
            </a:r>
            <a:endParaRPr lang="en-US" sz="1600" i="1" dirty="0"/>
          </a:p>
        </p:txBody>
      </p:sp>
    </p:spTree>
    <p:extLst>
      <p:ext uri="{BB962C8B-B14F-4D97-AF65-F5344CB8AC3E}">
        <p14:creationId xmlns:p14="http://schemas.microsoft.com/office/powerpoint/2010/main" val="1140652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pPr>
              <a:lnSpc>
                <a:spcPts val="4500"/>
              </a:lnSpc>
            </a:pPr>
            <a:r>
              <a:rPr lang="en-US" b="1" dirty="0" smtClean="0">
                <a:effectLst/>
              </a:rPr>
              <a:t>Lack of Transparency</a:t>
            </a:r>
            <a:endParaRPr lang="en-US" b="1" dirty="0">
              <a:effectLst/>
            </a:endParaRPr>
          </a:p>
        </p:txBody>
      </p:sp>
      <p:sp>
        <p:nvSpPr>
          <p:cNvPr id="3" name="Content Placeholder 2"/>
          <p:cNvSpPr>
            <a:spLocks noGrp="1"/>
          </p:cNvSpPr>
          <p:nvPr>
            <p:ph idx="1"/>
          </p:nvPr>
        </p:nvSpPr>
        <p:spPr>
          <a:xfrm>
            <a:off x="457200" y="1371600"/>
            <a:ext cx="8229600" cy="4525963"/>
          </a:xfrm>
        </p:spPr>
        <p:txBody>
          <a:bodyPr>
            <a:noAutofit/>
          </a:bodyPr>
          <a:lstStyle/>
          <a:p>
            <a:pPr>
              <a:spcAft>
                <a:spcPts val="600"/>
              </a:spcAft>
            </a:pPr>
            <a:r>
              <a:rPr lang="en-US" sz="3000" dirty="0" smtClean="0">
                <a:solidFill>
                  <a:schemeClr val="tx1"/>
                </a:solidFill>
                <a:latin typeface="Century Schoolbook" pitchFamily="18" charset="0"/>
              </a:rPr>
              <a:t>“COMMISSIONER GOO: </a:t>
            </a:r>
            <a:r>
              <a:rPr lang="en-US" sz="3000" b="1" dirty="0" smtClean="0">
                <a:solidFill>
                  <a:schemeClr val="tx1"/>
                </a:solidFill>
                <a:latin typeface="Century Schoolbook" pitchFamily="18" charset="0"/>
              </a:rPr>
              <a:t>Time line was a long time ago, but it’s in the records</a:t>
            </a:r>
            <a:r>
              <a:rPr lang="en-US" sz="3000" dirty="0" smtClean="0">
                <a:solidFill>
                  <a:schemeClr val="tx1"/>
                </a:solidFill>
                <a:latin typeface="Century Schoolbook" pitchFamily="18" charset="0"/>
              </a:rPr>
              <a:t>.”</a:t>
            </a:r>
          </a:p>
          <a:p>
            <a:pPr lvl="1">
              <a:spcAft>
                <a:spcPts val="600"/>
              </a:spcAft>
            </a:pPr>
            <a:r>
              <a:rPr lang="en-US" sz="2000" dirty="0" smtClean="0">
                <a:solidFill>
                  <a:schemeClr val="tx1"/>
                </a:solidFill>
                <a:latin typeface="Century Schoolbook" pitchFamily="18" charset="0"/>
              </a:rPr>
              <a:t>Ex. 7 (4/11/19 Tr.) at 26:9-10.</a:t>
            </a:r>
          </a:p>
          <a:p>
            <a:pPr>
              <a:spcAft>
                <a:spcPts val="600"/>
              </a:spcAft>
            </a:pPr>
            <a:r>
              <a:rPr lang="en-US" sz="3000" dirty="0" smtClean="0">
                <a:solidFill>
                  <a:schemeClr val="tx1"/>
                </a:solidFill>
                <a:latin typeface="Century Schoolbook" pitchFamily="18" charset="0"/>
              </a:rPr>
              <a:t>“VICE CHAIR ANDERSON: And I think, as I said earlier, it does appear that there’s evidence that can be construed in either matter on </a:t>
            </a:r>
            <a:r>
              <a:rPr lang="en-US" sz="3000" b="1" dirty="0" smtClean="0">
                <a:solidFill>
                  <a:schemeClr val="tx1"/>
                </a:solidFill>
                <a:latin typeface="Century Schoolbook" pitchFamily="18" charset="0"/>
              </a:rPr>
              <a:t>both sides of the coin</a:t>
            </a:r>
            <a:r>
              <a:rPr lang="en-US" sz="3000" dirty="0" smtClean="0">
                <a:solidFill>
                  <a:schemeClr val="tx1"/>
                </a:solidFill>
                <a:latin typeface="Century Schoolbook" pitchFamily="18" charset="0"/>
              </a:rPr>
              <a:t>.”</a:t>
            </a:r>
            <a:endParaRPr lang="en-US" sz="3000" dirty="0">
              <a:solidFill>
                <a:schemeClr val="tx1"/>
              </a:solidFill>
              <a:latin typeface="Century Schoolbook" pitchFamily="18" charset="0"/>
            </a:endParaRPr>
          </a:p>
          <a:p>
            <a:pPr lvl="1">
              <a:spcAft>
                <a:spcPts val="600"/>
              </a:spcAft>
            </a:pPr>
            <a:r>
              <a:rPr lang="en-US" sz="2000" dirty="0">
                <a:solidFill>
                  <a:schemeClr val="tx1"/>
                </a:solidFill>
                <a:latin typeface="Century Schoolbook" pitchFamily="18" charset="0"/>
              </a:rPr>
              <a:t>Ex. 7 (4/11/19 Tr.) at </a:t>
            </a:r>
            <a:r>
              <a:rPr lang="en-US" sz="2000" dirty="0" smtClean="0">
                <a:solidFill>
                  <a:schemeClr val="tx1"/>
                </a:solidFill>
                <a:latin typeface="Century Schoolbook" pitchFamily="18" charset="0"/>
              </a:rPr>
              <a:t>26:20-23.</a:t>
            </a:r>
            <a:endParaRPr lang="en-US" sz="2000" dirty="0">
              <a:solidFill>
                <a:schemeClr val="tx1"/>
              </a:solidFill>
              <a:latin typeface="Century Schoolbook" pitchFamily="18" charset="0"/>
            </a:endParaRPr>
          </a:p>
          <a:p>
            <a:pPr lvl="1">
              <a:spcAft>
                <a:spcPts val="600"/>
              </a:spcAft>
            </a:pPr>
            <a:endParaRPr lang="en-US" sz="2000" dirty="0" smtClean="0">
              <a:solidFill>
                <a:schemeClr val="tx1"/>
              </a:solidFill>
              <a:latin typeface="Century Schoolbook" pitchFamily="18" charset="0"/>
            </a:endParaRPr>
          </a:p>
        </p:txBody>
      </p:sp>
    </p:spTree>
    <p:extLst>
      <p:ext uri="{BB962C8B-B14F-4D97-AF65-F5344CB8AC3E}">
        <p14:creationId xmlns:p14="http://schemas.microsoft.com/office/powerpoint/2010/main" val="722399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b="1" dirty="0">
                <a:effectLst/>
              </a:rPr>
              <a:t>Lack of Transparency</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81600"/>
          </a:xfrm>
        </p:spPr>
        <p:txBody>
          <a:bodyPr>
            <a:normAutofit fontScale="77500" lnSpcReduction="20000"/>
          </a:bodyPr>
          <a:lstStyle/>
          <a:p>
            <a:r>
              <a:rPr lang="en-US" sz="3200" dirty="0" smtClean="0">
                <a:solidFill>
                  <a:schemeClr val="tx1"/>
                </a:solidFill>
              </a:rPr>
              <a:t>“</a:t>
            </a:r>
            <a:r>
              <a:rPr lang="en-US" sz="3200" b="1" dirty="0">
                <a:solidFill>
                  <a:schemeClr val="tx1"/>
                </a:solidFill>
              </a:rPr>
              <a:t>The issues of public trust in government are magnified in this case,</a:t>
            </a:r>
            <a:r>
              <a:rPr lang="en-US" sz="3200" dirty="0">
                <a:solidFill>
                  <a:schemeClr val="tx1"/>
                </a:solidFill>
              </a:rPr>
              <a:t> </a:t>
            </a:r>
            <a:r>
              <a:rPr lang="en-US" sz="3200" b="1" dirty="0">
                <a:solidFill>
                  <a:schemeClr val="tx1"/>
                </a:solidFill>
              </a:rPr>
              <a:t>because the Applicant is itself a government agency</a:t>
            </a:r>
            <a:r>
              <a:rPr lang="en-US" sz="3200" dirty="0">
                <a:solidFill>
                  <a:schemeClr val="tx1"/>
                </a:solidFill>
              </a:rPr>
              <a:t>. Holding government agencies to their commitments, and enforcing the law and previously imposed conditions on other government agencies is of primary importance in this case</a:t>
            </a:r>
            <a:r>
              <a:rPr lang="en-US" sz="3200" dirty="0" smtClean="0">
                <a:solidFill>
                  <a:schemeClr val="tx1"/>
                </a:solidFill>
              </a:rPr>
              <a:t>.”</a:t>
            </a:r>
          </a:p>
          <a:p>
            <a:endParaRPr lang="en-US" sz="3200" dirty="0" smtClean="0">
              <a:solidFill>
                <a:schemeClr val="tx1"/>
              </a:solidFill>
            </a:endParaRPr>
          </a:p>
          <a:p>
            <a:r>
              <a:rPr lang="en-US" sz="3200" dirty="0" smtClean="0">
                <a:solidFill>
                  <a:schemeClr val="tx1"/>
                </a:solidFill>
              </a:rPr>
              <a:t>“</a:t>
            </a:r>
            <a:r>
              <a:rPr lang="en-US" sz="3200" dirty="0" smtClean="0">
                <a:solidFill>
                  <a:schemeClr val="tx1"/>
                </a:solidFill>
              </a:rPr>
              <a:t>At </a:t>
            </a:r>
            <a:r>
              <a:rPr lang="en-US" sz="3200" dirty="0">
                <a:solidFill>
                  <a:schemeClr val="tx1"/>
                </a:solidFill>
              </a:rPr>
              <a:t>the very least, in this case, the OP recommends that </a:t>
            </a:r>
            <a:r>
              <a:rPr lang="en-US" sz="3200" b="1" dirty="0">
                <a:solidFill>
                  <a:schemeClr val="tx1"/>
                </a:solidFill>
              </a:rPr>
              <a:t>the LUC correct the entitlement record for the WGSL by limiting the term of the SUP and re-imposing the applicable requirements that have been violated for so long, and in so doing, help to rebuild public trust in Hawaii’s land use entitlement processes</a:t>
            </a:r>
            <a:r>
              <a:rPr lang="en-US" sz="3200" dirty="0" smtClean="0">
                <a:solidFill>
                  <a:schemeClr val="tx1"/>
                </a:solidFill>
              </a:rPr>
              <a:t>.”</a:t>
            </a:r>
          </a:p>
          <a:p>
            <a:pPr lvl="1"/>
            <a:r>
              <a:rPr lang="en-US" sz="2900" dirty="0" smtClean="0">
                <a:solidFill>
                  <a:schemeClr val="tx1"/>
                </a:solidFill>
              </a:rPr>
              <a:t>9/22/09 Letter from OP to LUC at 10.</a:t>
            </a:r>
          </a:p>
          <a:p>
            <a:endParaRPr lang="en-US" sz="3200" dirty="0" smtClean="0">
              <a:solidFill>
                <a:schemeClr val="tx1"/>
              </a:solidFill>
            </a:endParaRPr>
          </a:p>
          <a:p>
            <a:endParaRPr lang="en-US" sz="3200" dirty="0" smtClean="0">
              <a:solidFill>
                <a:schemeClr val="tx1"/>
              </a:solidFill>
              <a:latin typeface="Century Schoolbook" pitchFamily="18" charset="0"/>
            </a:endParaRPr>
          </a:p>
        </p:txBody>
      </p:sp>
    </p:spTree>
    <p:extLst>
      <p:ext uri="{BB962C8B-B14F-4D97-AF65-F5344CB8AC3E}">
        <p14:creationId xmlns:p14="http://schemas.microsoft.com/office/powerpoint/2010/main" val="2953542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b="1" dirty="0">
                <a:effectLst/>
              </a:rPr>
              <a:t>Lack of Transparency</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4525963"/>
          </a:xfrm>
        </p:spPr>
        <p:txBody>
          <a:bodyPr>
            <a:normAutofit/>
          </a:bodyPr>
          <a:lstStyle/>
          <a:p>
            <a:r>
              <a:rPr lang="en-US" sz="3200" dirty="0" smtClean="0">
                <a:solidFill>
                  <a:schemeClr val="tx1"/>
                </a:solidFill>
              </a:rPr>
              <a:t>Executive  Session</a:t>
            </a:r>
          </a:p>
          <a:p>
            <a:r>
              <a:rPr lang="en-US" sz="3200" dirty="0" smtClean="0">
                <a:solidFill>
                  <a:schemeClr val="tx1"/>
                </a:solidFill>
              </a:rPr>
              <a:t>No Explanation of Basis for Decision</a:t>
            </a:r>
          </a:p>
          <a:p>
            <a:endParaRPr lang="en-US" sz="3200" dirty="0" smtClean="0">
              <a:solidFill>
                <a:schemeClr val="tx1"/>
              </a:solidFill>
            </a:endParaRPr>
          </a:p>
          <a:p>
            <a:endParaRPr lang="en-US" sz="3200" dirty="0" smtClean="0">
              <a:solidFill>
                <a:schemeClr val="tx1"/>
              </a:solidFill>
              <a:latin typeface="Century Schoolbook" pitchFamily="18" charset="0"/>
            </a:endParaRPr>
          </a:p>
        </p:txBody>
      </p:sp>
    </p:spTree>
    <p:extLst>
      <p:ext uri="{BB962C8B-B14F-4D97-AF65-F5344CB8AC3E}">
        <p14:creationId xmlns:p14="http://schemas.microsoft.com/office/powerpoint/2010/main" val="4003547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What ENV Wants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4525963"/>
          </a:xfrm>
        </p:spPr>
        <p:txBody>
          <a:bodyPr>
            <a:normAutofit/>
          </a:bodyPr>
          <a:lstStyle/>
          <a:p>
            <a:pPr>
              <a:spcBef>
                <a:spcPts val="0"/>
              </a:spcBef>
              <a:spcAft>
                <a:spcPts val="1200"/>
              </a:spcAft>
            </a:pPr>
            <a:r>
              <a:rPr lang="en-US" dirty="0">
                <a:solidFill>
                  <a:schemeClr val="tx1"/>
                </a:solidFill>
                <a:latin typeface="Century Schoolbook" pitchFamily="18" charset="0"/>
              </a:rPr>
              <a:t>For a New Special Use Permit to Supersede Existing Special Use Permit to Allow A 92.5-Acre Expansion and Time Extension for Waimānalo Gulch Sanitary Landfill, Waimānalo Gulch, O‘ahu, Hawai‘i, Tax Map Key: 9-2-03: 72 And </a:t>
            </a:r>
            <a:r>
              <a:rPr lang="en-US" dirty="0" smtClean="0">
                <a:solidFill>
                  <a:schemeClr val="tx1"/>
                </a:solidFill>
                <a:latin typeface="Century Schoolbook" pitchFamily="18" charset="0"/>
              </a:rPr>
              <a:t>73</a:t>
            </a:r>
          </a:p>
          <a:p>
            <a:pPr>
              <a:spcBef>
                <a:spcPts val="0"/>
              </a:spcBef>
              <a:spcAft>
                <a:spcPts val="1200"/>
              </a:spcAft>
            </a:pPr>
            <a:r>
              <a:rPr lang="en-US" b="1" dirty="0" smtClean="0">
                <a:solidFill>
                  <a:schemeClr val="tx1"/>
                </a:solidFill>
                <a:latin typeface="Century Schoolbook" pitchFamily="18" charset="0"/>
              </a:rPr>
              <a:t>Key requests:</a:t>
            </a:r>
          </a:p>
          <a:p>
            <a:pPr lvl="1">
              <a:spcBef>
                <a:spcPts val="0"/>
              </a:spcBef>
              <a:spcAft>
                <a:spcPts val="1200"/>
              </a:spcAft>
            </a:pPr>
            <a:r>
              <a:rPr lang="en-US" sz="2400" dirty="0" smtClean="0">
                <a:solidFill>
                  <a:schemeClr val="tx1"/>
                </a:solidFill>
                <a:latin typeface="Century Schoolbook" pitchFamily="18" charset="0"/>
              </a:rPr>
              <a:t>200 acres</a:t>
            </a:r>
          </a:p>
          <a:p>
            <a:pPr lvl="1">
              <a:spcBef>
                <a:spcPts val="0"/>
              </a:spcBef>
              <a:spcAft>
                <a:spcPts val="1200"/>
              </a:spcAft>
            </a:pPr>
            <a:r>
              <a:rPr lang="en-US" sz="2400" dirty="0" smtClean="0">
                <a:solidFill>
                  <a:schemeClr val="tx1"/>
                </a:solidFill>
                <a:latin typeface="Century Schoolbook" pitchFamily="18" charset="0"/>
              </a:rPr>
              <a:t>All MSW and ash and residue</a:t>
            </a:r>
          </a:p>
          <a:p>
            <a:pPr lvl="1">
              <a:spcBef>
                <a:spcPts val="0"/>
              </a:spcBef>
              <a:spcAft>
                <a:spcPts val="1200"/>
              </a:spcAft>
            </a:pPr>
            <a:r>
              <a:rPr lang="en-US" sz="2400" dirty="0" smtClean="0">
                <a:solidFill>
                  <a:schemeClr val="tx1"/>
                </a:solidFill>
                <a:latin typeface="Century Schoolbook" pitchFamily="18" charset="0"/>
              </a:rPr>
              <a:t>No closure deadline</a:t>
            </a:r>
            <a:endParaRPr lang="en-US" sz="2400" dirty="0">
              <a:solidFill>
                <a:schemeClr val="tx1"/>
              </a:solidFill>
              <a:latin typeface="Century Schoolbook" pitchFamily="18" charset="0"/>
            </a:endParaRPr>
          </a:p>
          <a:p>
            <a:pPr>
              <a:spcBef>
                <a:spcPts val="0"/>
              </a:spcBef>
              <a:spcAft>
                <a:spcPts val="1200"/>
              </a:spcAft>
            </a:pPr>
            <a:endParaRPr lang="en-US" dirty="0">
              <a:solidFill>
                <a:schemeClr val="tx1"/>
              </a:solidFill>
              <a:latin typeface="Century Schoolbook" pitchFamily="18" charset="0"/>
            </a:endParaRPr>
          </a:p>
        </p:txBody>
      </p:sp>
    </p:spTree>
    <p:extLst>
      <p:ext uri="{BB962C8B-B14F-4D97-AF65-F5344CB8AC3E}">
        <p14:creationId xmlns:p14="http://schemas.microsoft.com/office/powerpoint/2010/main" val="2173097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History</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81600"/>
          </a:xfrm>
        </p:spPr>
        <p:txBody>
          <a:bodyPr>
            <a:normAutofit/>
          </a:bodyPr>
          <a:lstStyle/>
          <a:p>
            <a:pPr marL="0" indent="0">
              <a:spcBef>
                <a:spcPts val="0"/>
              </a:spcBef>
              <a:spcAft>
                <a:spcPts val="1200"/>
              </a:spcAft>
              <a:buNone/>
            </a:pPr>
            <a:r>
              <a:rPr lang="en-US" sz="3200" b="1" dirty="0" smtClean="0">
                <a:solidFill>
                  <a:schemeClr val="tx1"/>
                </a:solidFill>
                <a:latin typeface="Century Schoolbook" pitchFamily="18" charset="0"/>
              </a:rPr>
              <a:t>Prior</a:t>
            </a:r>
            <a:r>
              <a:rPr lang="en-US" sz="3200" dirty="0" smtClean="0">
                <a:solidFill>
                  <a:schemeClr val="tx1"/>
                </a:solidFill>
                <a:latin typeface="Century Schoolbook" pitchFamily="18" charset="0"/>
              </a:rPr>
              <a:t> </a:t>
            </a:r>
            <a:r>
              <a:rPr lang="en-US" sz="3200" b="1" dirty="0" smtClean="0">
                <a:solidFill>
                  <a:schemeClr val="tx1"/>
                </a:solidFill>
                <a:latin typeface="Century Schoolbook" pitchFamily="18" charset="0"/>
              </a:rPr>
              <a:t>to May 2012</a:t>
            </a:r>
          </a:p>
          <a:p>
            <a:pPr>
              <a:spcBef>
                <a:spcPts val="0"/>
              </a:spcBef>
              <a:spcAft>
                <a:spcPts val="1200"/>
              </a:spcAft>
            </a:pPr>
            <a:r>
              <a:rPr lang="en-US" sz="3200" dirty="0" smtClean="0">
                <a:solidFill>
                  <a:schemeClr val="tx1"/>
                </a:solidFill>
                <a:latin typeface="Century Schoolbook" pitchFamily="18" charset="0"/>
              </a:rPr>
              <a:t>Over </a:t>
            </a:r>
            <a:r>
              <a:rPr lang="en-US" sz="3200" dirty="0" smtClean="0">
                <a:solidFill>
                  <a:schemeClr val="tx1"/>
                </a:solidFill>
                <a:latin typeface="Century Schoolbook" pitchFamily="18" charset="0"/>
              </a:rPr>
              <a:t>12 Hearing </a:t>
            </a:r>
            <a:r>
              <a:rPr lang="en-US" sz="3200" dirty="0" smtClean="0">
                <a:solidFill>
                  <a:schemeClr val="tx1"/>
                </a:solidFill>
                <a:latin typeface="Century Schoolbook" pitchFamily="18" charset="0"/>
              </a:rPr>
              <a:t>Days</a:t>
            </a:r>
          </a:p>
          <a:p>
            <a:pPr>
              <a:spcBef>
                <a:spcPts val="0"/>
              </a:spcBef>
              <a:spcAft>
                <a:spcPts val="1200"/>
              </a:spcAft>
            </a:pPr>
            <a:r>
              <a:rPr lang="en-US" sz="3200" dirty="0" smtClean="0">
                <a:solidFill>
                  <a:schemeClr val="tx1"/>
                </a:solidFill>
                <a:latin typeface="Century Schoolbook" pitchFamily="18" charset="0"/>
              </a:rPr>
              <a:t>Close to 20 Witnesses</a:t>
            </a:r>
          </a:p>
          <a:p>
            <a:pPr>
              <a:spcBef>
                <a:spcPts val="0"/>
              </a:spcBef>
              <a:spcAft>
                <a:spcPts val="1200"/>
              </a:spcAft>
            </a:pPr>
            <a:r>
              <a:rPr lang="en-US" sz="3200" dirty="0" smtClean="0">
                <a:solidFill>
                  <a:schemeClr val="tx1"/>
                </a:solidFill>
                <a:latin typeface="Century Schoolbook" pitchFamily="18" charset="0"/>
              </a:rPr>
              <a:t>More than 300 Exhibits</a:t>
            </a:r>
          </a:p>
          <a:p>
            <a:pPr marL="0" indent="0">
              <a:spcBef>
                <a:spcPts val="0"/>
              </a:spcBef>
              <a:spcAft>
                <a:spcPts val="1200"/>
              </a:spcAft>
              <a:buNone/>
            </a:pPr>
            <a:r>
              <a:rPr lang="en-US" sz="3200" b="1" dirty="0" smtClean="0">
                <a:solidFill>
                  <a:schemeClr val="tx1"/>
                </a:solidFill>
                <a:latin typeface="Century Schoolbook" pitchFamily="18" charset="0"/>
              </a:rPr>
              <a:t>After</a:t>
            </a:r>
            <a:r>
              <a:rPr lang="en-US" sz="3200" dirty="0" smtClean="0">
                <a:solidFill>
                  <a:schemeClr val="tx1"/>
                </a:solidFill>
                <a:latin typeface="Century Schoolbook" pitchFamily="18" charset="0"/>
              </a:rPr>
              <a:t> </a:t>
            </a:r>
            <a:r>
              <a:rPr lang="en-US" sz="3200" b="1" dirty="0" smtClean="0">
                <a:solidFill>
                  <a:schemeClr val="tx1"/>
                </a:solidFill>
                <a:latin typeface="Century Schoolbook" pitchFamily="18" charset="0"/>
              </a:rPr>
              <a:t>May 2012</a:t>
            </a:r>
          </a:p>
          <a:p>
            <a:pPr>
              <a:spcBef>
                <a:spcPts val="0"/>
              </a:spcBef>
              <a:spcAft>
                <a:spcPts val="1200"/>
              </a:spcAft>
            </a:pPr>
            <a:r>
              <a:rPr lang="en-US" sz="3200" dirty="0" smtClean="0">
                <a:solidFill>
                  <a:schemeClr val="tx1"/>
                </a:solidFill>
                <a:latin typeface="Century Schoolbook" pitchFamily="18" charset="0"/>
              </a:rPr>
              <a:t>0 Evidentiary Hearing Days</a:t>
            </a:r>
          </a:p>
          <a:p>
            <a:pPr>
              <a:spcBef>
                <a:spcPts val="0"/>
              </a:spcBef>
              <a:spcAft>
                <a:spcPts val="1200"/>
              </a:spcAft>
            </a:pPr>
            <a:r>
              <a:rPr lang="en-US" sz="3200" dirty="0" smtClean="0">
                <a:solidFill>
                  <a:schemeClr val="tx1"/>
                </a:solidFill>
                <a:latin typeface="Century Schoolbook" pitchFamily="18" charset="0"/>
              </a:rPr>
              <a:t>0 Witnesses</a:t>
            </a:r>
          </a:p>
          <a:p>
            <a:pPr>
              <a:spcBef>
                <a:spcPts val="0"/>
              </a:spcBef>
              <a:spcAft>
                <a:spcPts val="1200"/>
              </a:spcAft>
            </a:pPr>
            <a:r>
              <a:rPr lang="en-US" sz="3200" dirty="0" smtClean="0">
                <a:solidFill>
                  <a:schemeClr val="tx1"/>
                </a:solidFill>
                <a:latin typeface="Century Schoolbook" pitchFamily="18" charset="0"/>
              </a:rPr>
              <a:t>0 Exhibits</a:t>
            </a:r>
          </a:p>
        </p:txBody>
      </p:sp>
    </p:spTree>
    <p:extLst>
      <p:ext uri="{BB962C8B-B14F-4D97-AF65-F5344CB8AC3E}">
        <p14:creationId xmlns:p14="http://schemas.microsoft.com/office/powerpoint/2010/main" val="1864583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Standards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4525963"/>
          </a:xfrm>
        </p:spPr>
        <p:txBody>
          <a:bodyPr>
            <a:normAutofit/>
          </a:bodyPr>
          <a:lstStyle/>
          <a:p>
            <a:pPr>
              <a:spcBef>
                <a:spcPts val="0"/>
              </a:spcBef>
              <a:spcAft>
                <a:spcPts val="1200"/>
              </a:spcAft>
              <a:tabLst>
                <a:tab pos="1600200" algn="l"/>
              </a:tabLst>
            </a:pPr>
            <a:r>
              <a:rPr lang="en-US" sz="3200" dirty="0" smtClean="0">
                <a:solidFill>
                  <a:schemeClr val="tx1"/>
                </a:solidFill>
                <a:latin typeface="Century Schoolbook" pitchFamily="18" charset="0"/>
              </a:rPr>
              <a:t>The proposed use must be </a:t>
            </a:r>
            <a:r>
              <a:rPr lang="en-US" sz="3200" b="1" dirty="0" smtClean="0">
                <a:solidFill>
                  <a:schemeClr val="tx1"/>
                </a:solidFill>
                <a:latin typeface="Century Schoolbook" pitchFamily="18" charset="0"/>
              </a:rPr>
              <a:t>unusual and reasonable</a:t>
            </a:r>
            <a:r>
              <a:rPr lang="en-US" sz="3200" dirty="0" smtClean="0">
                <a:solidFill>
                  <a:schemeClr val="tx1"/>
                </a:solidFill>
                <a:latin typeface="Century Schoolbook" pitchFamily="18" charset="0"/>
              </a:rPr>
              <a:t>. </a:t>
            </a:r>
            <a:r>
              <a:rPr lang="en-US" sz="3200" dirty="0">
                <a:solidFill>
                  <a:schemeClr val="tx1"/>
                </a:solidFill>
                <a:latin typeface="Century Schoolbook" pitchFamily="18" charset="0"/>
              </a:rPr>
              <a:t>HRS § 205-6(a</a:t>
            </a:r>
            <a:r>
              <a:rPr lang="en-US" sz="3200" dirty="0" smtClean="0">
                <a:solidFill>
                  <a:schemeClr val="tx1"/>
                </a:solidFill>
                <a:latin typeface="Century Schoolbook" pitchFamily="18" charset="0"/>
              </a:rPr>
              <a:t>).</a:t>
            </a:r>
          </a:p>
          <a:p>
            <a:pPr indent="-396875">
              <a:spcBef>
                <a:spcPts val="0"/>
              </a:spcBef>
              <a:spcAft>
                <a:spcPts val="1200"/>
              </a:spcAft>
              <a:tabLst>
                <a:tab pos="1600200" algn="l"/>
              </a:tabLst>
            </a:pPr>
            <a:r>
              <a:rPr lang="en-US" sz="3200" dirty="0">
                <a:solidFill>
                  <a:schemeClr val="tx1"/>
                </a:solidFill>
                <a:latin typeface="Century Schoolbook" pitchFamily="18" charset="0"/>
              </a:rPr>
              <a:t>“In contested cases: . . . . the </a:t>
            </a:r>
            <a:r>
              <a:rPr lang="en-US" sz="3200" b="1" dirty="0">
                <a:solidFill>
                  <a:schemeClr val="tx1"/>
                </a:solidFill>
                <a:latin typeface="Century Schoolbook" pitchFamily="18" charset="0"/>
              </a:rPr>
              <a:t>party</a:t>
            </a:r>
            <a:r>
              <a:rPr lang="en-US" sz="3200" dirty="0">
                <a:solidFill>
                  <a:schemeClr val="tx1"/>
                </a:solidFill>
                <a:latin typeface="Century Schoolbook" pitchFamily="18" charset="0"/>
              </a:rPr>
              <a:t> </a:t>
            </a:r>
            <a:r>
              <a:rPr lang="en-US" sz="3200" b="1" dirty="0">
                <a:solidFill>
                  <a:schemeClr val="tx1"/>
                </a:solidFill>
                <a:latin typeface="Century Schoolbook" pitchFamily="18" charset="0"/>
              </a:rPr>
              <a:t>initiating</a:t>
            </a:r>
            <a:r>
              <a:rPr lang="en-US" sz="3200" dirty="0">
                <a:solidFill>
                  <a:schemeClr val="tx1"/>
                </a:solidFill>
                <a:latin typeface="Century Schoolbook" pitchFamily="18" charset="0"/>
              </a:rPr>
              <a:t> the proceeding shall have the </a:t>
            </a:r>
            <a:r>
              <a:rPr lang="en-US" sz="3200" b="1" dirty="0">
                <a:solidFill>
                  <a:schemeClr val="tx1"/>
                </a:solidFill>
                <a:latin typeface="Century Schoolbook" pitchFamily="18" charset="0"/>
              </a:rPr>
              <a:t>burden of proof </a:t>
            </a:r>
            <a:r>
              <a:rPr lang="en-US" sz="3200" dirty="0">
                <a:solidFill>
                  <a:schemeClr val="tx1"/>
                </a:solidFill>
                <a:latin typeface="Century Schoolbook" pitchFamily="18" charset="0"/>
              </a:rPr>
              <a:t>. . . .” HRS § 91-10</a:t>
            </a:r>
            <a:r>
              <a:rPr lang="en-US" sz="3200" dirty="0" smtClean="0">
                <a:solidFill>
                  <a:schemeClr val="tx1"/>
                </a:solidFill>
                <a:latin typeface="Century Schoolbook" pitchFamily="18" charset="0"/>
              </a:rPr>
              <a:t>.</a:t>
            </a:r>
          </a:p>
        </p:txBody>
      </p:sp>
    </p:spTree>
    <p:extLst>
      <p:ext uri="{BB962C8B-B14F-4D97-AF65-F5344CB8AC3E}">
        <p14:creationId xmlns:p14="http://schemas.microsoft.com/office/powerpoint/2010/main" val="1963225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Standards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4525963"/>
          </a:xfrm>
        </p:spPr>
        <p:txBody>
          <a:bodyPr>
            <a:normAutofit fontScale="70000" lnSpcReduction="20000"/>
          </a:bodyPr>
          <a:lstStyle/>
          <a:p>
            <a:pPr>
              <a:spcBef>
                <a:spcPts val="0"/>
              </a:spcBef>
              <a:spcAft>
                <a:spcPts val="1200"/>
              </a:spcAft>
              <a:tabLst>
                <a:tab pos="1600200" algn="l"/>
              </a:tabLst>
            </a:pPr>
            <a:r>
              <a:rPr lang="en-US" sz="3200" dirty="0" smtClean="0">
                <a:solidFill>
                  <a:schemeClr val="tx1"/>
                </a:solidFill>
                <a:latin typeface="Century Schoolbook" pitchFamily="18" charset="0"/>
              </a:rPr>
              <a:t>Such us shall not be </a:t>
            </a:r>
            <a:r>
              <a:rPr lang="en-US" sz="3200" b="1" dirty="0" smtClean="0">
                <a:solidFill>
                  <a:schemeClr val="tx1"/>
                </a:solidFill>
                <a:latin typeface="Century Schoolbook" pitchFamily="18" charset="0"/>
              </a:rPr>
              <a:t>contrary to the objectives sought to be accomplished by the state land use law and regulations</a:t>
            </a:r>
            <a:r>
              <a:rPr lang="en-US" sz="3200" dirty="0" smtClean="0">
                <a:solidFill>
                  <a:schemeClr val="tx1"/>
                </a:solidFill>
                <a:latin typeface="Century Schoolbook" pitchFamily="18" charset="0"/>
              </a:rPr>
              <a:t>.</a:t>
            </a:r>
          </a:p>
          <a:p>
            <a:pPr>
              <a:spcBef>
                <a:spcPts val="0"/>
              </a:spcBef>
              <a:spcAft>
                <a:spcPts val="1200"/>
              </a:spcAft>
              <a:tabLst>
                <a:tab pos="1600200" algn="l"/>
              </a:tabLst>
            </a:pPr>
            <a:r>
              <a:rPr lang="en-US" sz="3200" dirty="0" smtClean="0">
                <a:solidFill>
                  <a:schemeClr val="tx1"/>
                </a:solidFill>
                <a:latin typeface="Century Schoolbook" pitchFamily="18" charset="0"/>
              </a:rPr>
              <a:t>That the desired use would not </a:t>
            </a:r>
            <a:r>
              <a:rPr lang="en-US" sz="3200" b="1" dirty="0" smtClean="0">
                <a:solidFill>
                  <a:schemeClr val="tx1"/>
                </a:solidFill>
                <a:latin typeface="Century Schoolbook" pitchFamily="18" charset="0"/>
              </a:rPr>
              <a:t>adversely affect the surrounding property.</a:t>
            </a:r>
          </a:p>
          <a:p>
            <a:pPr>
              <a:spcBef>
                <a:spcPts val="0"/>
              </a:spcBef>
              <a:spcAft>
                <a:spcPts val="1200"/>
              </a:spcAft>
              <a:tabLst>
                <a:tab pos="1600200" algn="l"/>
              </a:tabLst>
            </a:pPr>
            <a:r>
              <a:rPr lang="en-US" sz="3200" dirty="0" smtClean="0">
                <a:solidFill>
                  <a:schemeClr val="tx1"/>
                </a:solidFill>
                <a:latin typeface="Century Schoolbook" pitchFamily="18" charset="0"/>
              </a:rPr>
              <a:t>Such use would not unreasonably burden public agencies to provide roads and streets, sewers, water, drainage and school improvements, and police and fire protection.</a:t>
            </a:r>
          </a:p>
          <a:p>
            <a:pPr>
              <a:spcBef>
                <a:spcPts val="0"/>
              </a:spcBef>
              <a:spcAft>
                <a:spcPts val="1200"/>
              </a:spcAft>
              <a:tabLst>
                <a:tab pos="1600200" algn="l"/>
              </a:tabLst>
            </a:pPr>
            <a:r>
              <a:rPr lang="en-US" sz="3200" dirty="0" smtClean="0">
                <a:solidFill>
                  <a:schemeClr val="tx1"/>
                </a:solidFill>
                <a:latin typeface="Century Schoolbook" pitchFamily="18" charset="0"/>
              </a:rPr>
              <a:t>Unusual conditions, trends and needs have arisen since the district boundaries and regulations were established.</a:t>
            </a:r>
          </a:p>
          <a:p>
            <a:pPr>
              <a:spcBef>
                <a:spcPts val="0"/>
              </a:spcBef>
              <a:spcAft>
                <a:spcPts val="1200"/>
              </a:spcAft>
              <a:tabLst>
                <a:tab pos="1600200" algn="l"/>
              </a:tabLst>
            </a:pPr>
            <a:r>
              <a:rPr lang="en-US" sz="3200" dirty="0" smtClean="0">
                <a:solidFill>
                  <a:schemeClr val="tx1"/>
                </a:solidFill>
                <a:latin typeface="Century Schoolbook" pitchFamily="18" charset="0"/>
              </a:rPr>
              <a:t>That the land upon which the proposed use is sought is unsuited for the uses permitted within the district.</a:t>
            </a:r>
          </a:p>
          <a:p>
            <a:pPr lvl="1">
              <a:spcBef>
                <a:spcPts val="0"/>
              </a:spcBef>
              <a:spcAft>
                <a:spcPts val="1200"/>
              </a:spcAft>
              <a:tabLst>
                <a:tab pos="1600200" algn="l"/>
              </a:tabLst>
            </a:pPr>
            <a:r>
              <a:rPr lang="en-US" sz="2300" dirty="0" smtClean="0">
                <a:solidFill>
                  <a:schemeClr val="tx1"/>
                </a:solidFill>
                <a:latin typeface="Century Schoolbook" pitchFamily="18" charset="0"/>
              </a:rPr>
              <a:t>Planning Commission Rule § 2-45; </a:t>
            </a:r>
            <a:r>
              <a:rPr lang="en-US" sz="2400" dirty="0">
                <a:solidFill>
                  <a:schemeClr val="tx1"/>
                </a:solidFill>
                <a:latin typeface="Century Schoolbook" pitchFamily="18" charset="0"/>
              </a:rPr>
              <a:t>HAR § </a:t>
            </a:r>
            <a:r>
              <a:rPr lang="en-US" sz="2400" dirty="0" smtClean="0">
                <a:solidFill>
                  <a:schemeClr val="tx1"/>
                </a:solidFill>
                <a:latin typeface="Century Schoolbook" pitchFamily="18" charset="0"/>
              </a:rPr>
              <a:t>15-15-95.</a:t>
            </a:r>
            <a:endParaRPr lang="en-US" sz="2300" dirty="0" smtClean="0">
              <a:solidFill>
                <a:schemeClr val="tx1"/>
              </a:solidFill>
              <a:latin typeface="Century Schoolbook" pitchFamily="18" charset="0"/>
            </a:endParaRPr>
          </a:p>
        </p:txBody>
      </p:sp>
    </p:spTree>
    <p:extLst>
      <p:ext uri="{BB962C8B-B14F-4D97-AF65-F5344CB8AC3E}">
        <p14:creationId xmlns:p14="http://schemas.microsoft.com/office/powerpoint/2010/main" val="1981014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Standards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lnSpcReduction="10000"/>
          </a:bodyPr>
          <a:lstStyle/>
          <a:p>
            <a:pPr>
              <a:spcBef>
                <a:spcPts val="0"/>
              </a:spcBef>
              <a:spcAft>
                <a:spcPts val="1200"/>
              </a:spcAft>
            </a:pPr>
            <a:r>
              <a:rPr lang="en-US" sz="3200" dirty="0" smtClean="0">
                <a:solidFill>
                  <a:schemeClr val="tx1"/>
                </a:solidFill>
                <a:latin typeface="Century Schoolbook" pitchFamily="18" charset="0"/>
              </a:rPr>
              <a:t>“Planning </a:t>
            </a:r>
            <a:r>
              <a:rPr lang="en-US" sz="3200" dirty="0">
                <a:solidFill>
                  <a:schemeClr val="tx1"/>
                </a:solidFill>
                <a:latin typeface="Century Schoolbook" pitchFamily="18" charset="0"/>
              </a:rPr>
              <a:t>for the State’s physical environment with regard to land-based, shoreline, and marine resources shall be directed towards achievement of the following objectives</a:t>
            </a:r>
            <a:r>
              <a:rPr lang="en-US" sz="3200" dirty="0" smtClean="0">
                <a:solidFill>
                  <a:schemeClr val="tx1"/>
                </a:solidFill>
                <a:latin typeface="Century Schoolbook" pitchFamily="18" charset="0"/>
              </a:rPr>
              <a:t>: . . . Manage </a:t>
            </a:r>
            <a:r>
              <a:rPr lang="en-US" sz="3200" dirty="0">
                <a:solidFill>
                  <a:schemeClr val="tx1"/>
                </a:solidFill>
                <a:latin typeface="Century Schoolbook" pitchFamily="18" charset="0"/>
              </a:rPr>
              <a:t>natural resources and environs to encourage their beneficial and multiple use </a:t>
            </a:r>
            <a:r>
              <a:rPr lang="en-US" sz="3200" b="1" dirty="0">
                <a:solidFill>
                  <a:schemeClr val="tx1"/>
                </a:solidFill>
                <a:latin typeface="Century Schoolbook" pitchFamily="18" charset="0"/>
              </a:rPr>
              <a:t>without generating</a:t>
            </a:r>
            <a:r>
              <a:rPr lang="en-US" sz="3200" dirty="0">
                <a:solidFill>
                  <a:schemeClr val="tx1"/>
                </a:solidFill>
                <a:latin typeface="Century Schoolbook" pitchFamily="18" charset="0"/>
              </a:rPr>
              <a:t> </a:t>
            </a:r>
            <a:r>
              <a:rPr lang="en-US" sz="3200" b="1" dirty="0">
                <a:solidFill>
                  <a:schemeClr val="tx1"/>
                </a:solidFill>
                <a:latin typeface="Century Schoolbook" pitchFamily="18" charset="0"/>
              </a:rPr>
              <a:t>costly or irreparable environmental damage</a:t>
            </a:r>
            <a:r>
              <a:rPr lang="en-US" sz="3200" dirty="0">
                <a:solidFill>
                  <a:schemeClr val="tx1"/>
                </a:solidFill>
                <a:latin typeface="Century Schoolbook" pitchFamily="18" charset="0"/>
              </a:rPr>
              <a:t>.” </a:t>
            </a:r>
            <a:endParaRPr lang="en-US" sz="3200" dirty="0" smtClean="0">
              <a:solidFill>
                <a:schemeClr val="tx1"/>
              </a:solidFill>
              <a:latin typeface="Century Schoolbook" pitchFamily="18" charset="0"/>
            </a:endParaRPr>
          </a:p>
          <a:p>
            <a:pPr lvl="1">
              <a:spcBef>
                <a:spcPts val="0"/>
              </a:spcBef>
              <a:spcAft>
                <a:spcPts val="1200"/>
              </a:spcAft>
            </a:pPr>
            <a:r>
              <a:rPr lang="en-US" sz="2700" dirty="0" smtClean="0">
                <a:solidFill>
                  <a:schemeClr val="tx1"/>
                </a:solidFill>
                <a:latin typeface="Century Schoolbook" pitchFamily="18" charset="0"/>
              </a:rPr>
              <a:t>HRS </a:t>
            </a:r>
            <a:r>
              <a:rPr lang="en-US" sz="2700" dirty="0" smtClean="0">
                <a:solidFill>
                  <a:schemeClr val="tx1"/>
                </a:solidFill>
                <a:latin typeface="Century Schoolbook" pitchFamily="18" charset="0"/>
              </a:rPr>
              <a:t>§ 226-11(a).</a:t>
            </a:r>
          </a:p>
          <a:p>
            <a:pPr>
              <a:spcBef>
                <a:spcPts val="0"/>
              </a:spcBef>
              <a:spcAft>
                <a:spcPts val="1200"/>
              </a:spcAft>
            </a:pPr>
            <a:endParaRPr lang="en-US" dirty="0">
              <a:solidFill>
                <a:schemeClr val="tx1"/>
              </a:solidFill>
              <a:latin typeface="Century Schoolbook" pitchFamily="18" charset="0"/>
            </a:endParaRPr>
          </a:p>
        </p:txBody>
      </p:sp>
    </p:spTree>
    <p:extLst>
      <p:ext uri="{BB962C8B-B14F-4D97-AF65-F5344CB8AC3E}">
        <p14:creationId xmlns:p14="http://schemas.microsoft.com/office/powerpoint/2010/main" val="4003425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Standards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4525963"/>
          </a:xfrm>
        </p:spPr>
        <p:txBody>
          <a:bodyPr>
            <a:normAutofit/>
          </a:bodyPr>
          <a:lstStyle/>
          <a:p>
            <a:pPr>
              <a:spcBef>
                <a:spcPts val="0"/>
              </a:spcBef>
              <a:spcAft>
                <a:spcPts val="1200"/>
              </a:spcAft>
            </a:pPr>
            <a:r>
              <a:rPr lang="en-US" sz="3200" dirty="0" smtClean="0">
                <a:solidFill>
                  <a:schemeClr val="tx1"/>
                </a:solidFill>
                <a:latin typeface="Century Schoolbook" pitchFamily="18" charset="0"/>
              </a:rPr>
              <a:t>“To </a:t>
            </a:r>
            <a:r>
              <a:rPr lang="en-US" sz="3200" dirty="0">
                <a:solidFill>
                  <a:schemeClr val="tx1"/>
                </a:solidFill>
                <a:latin typeface="Century Schoolbook" pitchFamily="18" charset="0"/>
              </a:rPr>
              <a:t>achieve the land, air, and water quality objectives, it shall be the policy of this State to</a:t>
            </a:r>
            <a:r>
              <a:rPr lang="en-US" sz="3200" dirty="0" smtClean="0">
                <a:solidFill>
                  <a:schemeClr val="tx1"/>
                </a:solidFill>
                <a:latin typeface="Century Schoolbook" pitchFamily="18" charset="0"/>
              </a:rPr>
              <a:t>: . . . Promote </a:t>
            </a:r>
            <a:r>
              <a:rPr lang="en-US" sz="3200" dirty="0">
                <a:solidFill>
                  <a:schemeClr val="tx1"/>
                </a:solidFill>
                <a:latin typeface="Century Schoolbook" pitchFamily="18" charset="0"/>
              </a:rPr>
              <a:t>effective measures to </a:t>
            </a:r>
            <a:r>
              <a:rPr lang="en-US" sz="3200" b="1" dirty="0">
                <a:solidFill>
                  <a:schemeClr val="tx1"/>
                </a:solidFill>
                <a:latin typeface="Century Schoolbook" pitchFamily="18" charset="0"/>
              </a:rPr>
              <a:t>achieve desired quality in </a:t>
            </a:r>
            <a:r>
              <a:rPr lang="en-US" sz="3200" b="1" dirty="0" smtClean="0">
                <a:solidFill>
                  <a:schemeClr val="tx1"/>
                </a:solidFill>
                <a:latin typeface="Century Schoolbook" pitchFamily="18" charset="0"/>
              </a:rPr>
              <a:t>Hawaii’s surface, ground</a:t>
            </a:r>
            <a:r>
              <a:rPr lang="en-US" sz="3200" b="1" dirty="0">
                <a:solidFill>
                  <a:schemeClr val="tx1"/>
                </a:solidFill>
                <a:latin typeface="Century Schoolbook" pitchFamily="18" charset="0"/>
              </a:rPr>
              <a:t>, and coastal waters</a:t>
            </a:r>
            <a:r>
              <a:rPr lang="en-US" sz="3200" dirty="0">
                <a:solidFill>
                  <a:schemeClr val="tx1"/>
                </a:solidFill>
                <a:latin typeface="Century Schoolbook" pitchFamily="18" charset="0"/>
              </a:rPr>
              <a:t>.” </a:t>
            </a:r>
            <a:endParaRPr lang="en-US" sz="3200" dirty="0" smtClean="0">
              <a:solidFill>
                <a:schemeClr val="tx1"/>
              </a:solidFill>
              <a:latin typeface="Century Schoolbook" pitchFamily="18" charset="0"/>
            </a:endParaRPr>
          </a:p>
          <a:p>
            <a:pPr lvl="1">
              <a:spcBef>
                <a:spcPts val="0"/>
              </a:spcBef>
              <a:spcAft>
                <a:spcPts val="1200"/>
              </a:spcAft>
            </a:pPr>
            <a:r>
              <a:rPr lang="en-US" sz="2700" dirty="0" smtClean="0">
                <a:solidFill>
                  <a:schemeClr val="tx1"/>
                </a:solidFill>
                <a:latin typeface="Century Schoolbook" pitchFamily="18" charset="0"/>
              </a:rPr>
              <a:t>HRS </a:t>
            </a:r>
            <a:r>
              <a:rPr lang="en-US" sz="2700" dirty="0" smtClean="0">
                <a:solidFill>
                  <a:schemeClr val="tx1"/>
                </a:solidFill>
                <a:latin typeface="Century Schoolbook" pitchFamily="18" charset="0"/>
              </a:rPr>
              <a:t>§ 226-13(b).</a:t>
            </a:r>
          </a:p>
          <a:p>
            <a:pPr>
              <a:spcBef>
                <a:spcPts val="0"/>
              </a:spcBef>
              <a:spcAft>
                <a:spcPts val="1200"/>
              </a:spcAft>
            </a:pPr>
            <a:endParaRPr lang="en-US" dirty="0" smtClean="0">
              <a:solidFill>
                <a:schemeClr val="tx1"/>
              </a:solidFill>
              <a:latin typeface="Century Schoolbook" pitchFamily="18" charset="0"/>
            </a:endParaRPr>
          </a:p>
          <a:p>
            <a:pPr>
              <a:spcBef>
                <a:spcPts val="0"/>
              </a:spcBef>
              <a:spcAft>
                <a:spcPts val="1200"/>
              </a:spcAft>
            </a:pPr>
            <a:endParaRPr lang="en-US" dirty="0">
              <a:solidFill>
                <a:schemeClr val="tx1"/>
              </a:solidFill>
              <a:latin typeface="Century Schoolbook" pitchFamily="18" charset="0"/>
            </a:endParaRPr>
          </a:p>
        </p:txBody>
      </p:sp>
    </p:spTree>
    <p:extLst>
      <p:ext uri="{BB962C8B-B14F-4D97-AF65-F5344CB8AC3E}">
        <p14:creationId xmlns:p14="http://schemas.microsoft.com/office/powerpoint/2010/main" val="2778993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Standards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4525963"/>
          </a:xfrm>
        </p:spPr>
        <p:txBody>
          <a:bodyPr>
            <a:normAutofit lnSpcReduction="10000"/>
          </a:bodyPr>
          <a:lstStyle/>
          <a:p>
            <a:pPr>
              <a:spcBef>
                <a:spcPts val="0"/>
              </a:spcBef>
              <a:spcAft>
                <a:spcPts val="1200"/>
              </a:spcAft>
            </a:pPr>
            <a:r>
              <a:rPr lang="en-US" sz="3200" dirty="0" smtClean="0">
                <a:solidFill>
                  <a:schemeClr val="tx1"/>
                </a:solidFill>
                <a:latin typeface="Century Schoolbook" pitchFamily="18" charset="0"/>
              </a:rPr>
              <a:t>“To </a:t>
            </a:r>
            <a:r>
              <a:rPr lang="en-US" sz="3200" dirty="0">
                <a:solidFill>
                  <a:schemeClr val="tx1"/>
                </a:solidFill>
                <a:latin typeface="Century Schoolbook" pitchFamily="18" charset="0"/>
              </a:rPr>
              <a:t>achieve the land, air, and water quality objectives, it shall be the policy of this State to</a:t>
            </a:r>
            <a:r>
              <a:rPr lang="en-US" sz="3200" dirty="0" smtClean="0">
                <a:solidFill>
                  <a:schemeClr val="tx1"/>
                </a:solidFill>
                <a:latin typeface="Century Schoolbook" pitchFamily="18" charset="0"/>
              </a:rPr>
              <a:t>: . . . </a:t>
            </a:r>
            <a:r>
              <a:rPr lang="en-US" sz="3200" b="1" dirty="0" smtClean="0">
                <a:solidFill>
                  <a:schemeClr val="tx1"/>
                </a:solidFill>
                <a:latin typeface="Century Schoolbook" pitchFamily="18" charset="0"/>
              </a:rPr>
              <a:t>Reduce </a:t>
            </a:r>
            <a:r>
              <a:rPr lang="en-US" sz="3200" b="1" dirty="0">
                <a:solidFill>
                  <a:schemeClr val="tx1"/>
                </a:solidFill>
                <a:latin typeface="Century Schoolbook" pitchFamily="18" charset="0"/>
              </a:rPr>
              <a:t>the threat to life and property from erosion, flooding</a:t>
            </a:r>
            <a:r>
              <a:rPr lang="en-US" sz="3200" dirty="0">
                <a:solidFill>
                  <a:schemeClr val="tx1"/>
                </a:solidFill>
                <a:latin typeface="Century Schoolbook" pitchFamily="18" charset="0"/>
              </a:rPr>
              <a:t>, tsunamis, hurricanes, earthquakes, volcanic eruptions, and other natural or </a:t>
            </a:r>
            <a:r>
              <a:rPr lang="en-US" sz="3200" b="1" dirty="0">
                <a:solidFill>
                  <a:schemeClr val="tx1"/>
                </a:solidFill>
                <a:latin typeface="Century Schoolbook" pitchFamily="18" charset="0"/>
              </a:rPr>
              <a:t>man-induced hazards and </a:t>
            </a:r>
            <a:r>
              <a:rPr lang="en-US" sz="3200" b="1" dirty="0" smtClean="0">
                <a:solidFill>
                  <a:schemeClr val="tx1"/>
                </a:solidFill>
                <a:latin typeface="Century Schoolbook" pitchFamily="18" charset="0"/>
              </a:rPr>
              <a:t>disasters</a:t>
            </a:r>
            <a:r>
              <a:rPr lang="en-US" sz="3200" dirty="0" smtClean="0">
                <a:solidFill>
                  <a:schemeClr val="tx1"/>
                </a:solidFill>
                <a:latin typeface="Century Schoolbook" pitchFamily="18" charset="0"/>
              </a:rPr>
              <a:t>.” </a:t>
            </a:r>
            <a:endParaRPr lang="en-US" sz="3200" dirty="0" smtClean="0">
              <a:solidFill>
                <a:schemeClr val="tx1"/>
              </a:solidFill>
              <a:latin typeface="Century Schoolbook" pitchFamily="18" charset="0"/>
            </a:endParaRPr>
          </a:p>
          <a:p>
            <a:pPr lvl="1">
              <a:spcBef>
                <a:spcPts val="0"/>
              </a:spcBef>
              <a:spcAft>
                <a:spcPts val="1200"/>
              </a:spcAft>
            </a:pPr>
            <a:r>
              <a:rPr lang="en-US" sz="2700" dirty="0" smtClean="0">
                <a:solidFill>
                  <a:schemeClr val="tx1"/>
                </a:solidFill>
                <a:latin typeface="Century Schoolbook" pitchFamily="18" charset="0"/>
              </a:rPr>
              <a:t>HRS </a:t>
            </a:r>
            <a:r>
              <a:rPr lang="en-US" sz="2700" dirty="0" smtClean="0">
                <a:solidFill>
                  <a:schemeClr val="tx1"/>
                </a:solidFill>
                <a:latin typeface="Century Schoolbook" pitchFamily="18" charset="0"/>
              </a:rPr>
              <a:t>§ 226-13(b).</a:t>
            </a:r>
          </a:p>
          <a:p>
            <a:pPr marL="0" indent="0">
              <a:spcBef>
                <a:spcPts val="0"/>
              </a:spcBef>
              <a:spcAft>
                <a:spcPts val="1200"/>
              </a:spcAft>
              <a:buNone/>
            </a:pPr>
            <a:endParaRPr lang="en-US" dirty="0" smtClean="0">
              <a:solidFill>
                <a:schemeClr val="tx1"/>
              </a:solidFill>
              <a:latin typeface="Century Schoolbook" pitchFamily="18" charset="0"/>
            </a:endParaRPr>
          </a:p>
          <a:p>
            <a:pPr>
              <a:spcBef>
                <a:spcPts val="0"/>
              </a:spcBef>
              <a:spcAft>
                <a:spcPts val="1200"/>
              </a:spcAft>
            </a:pPr>
            <a:endParaRPr lang="en-US" dirty="0">
              <a:solidFill>
                <a:schemeClr val="tx1"/>
              </a:solidFill>
              <a:latin typeface="Century Schoolbook" pitchFamily="18" charset="0"/>
            </a:endParaRPr>
          </a:p>
        </p:txBody>
      </p:sp>
    </p:spTree>
    <p:extLst>
      <p:ext uri="{BB962C8B-B14F-4D97-AF65-F5344CB8AC3E}">
        <p14:creationId xmlns:p14="http://schemas.microsoft.com/office/powerpoint/2010/main" val="4137832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Standards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pPr>
              <a:spcBef>
                <a:spcPts val="0"/>
              </a:spcBef>
              <a:spcAft>
                <a:spcPts val="1200"/>
              </a:spcAft>
            </a:pPr>
            <a:r>
              <a:rPr lang="en-US" dirty="0" smtClean="0">
                <a:solidFill>
                  <a:schemeClr val="tx1"/>
                </a:solidFill>
              </a:rPr>
              <a:t>“</a:t>
            </a:r>
            <a:r>
              <a:rPr lang="en-US" dirty="0">
                <a:solidFill>
                  <a:schemeClr val="tx1"/>
                </a:solidFill>
              </a:rPr>
              <a:t>The county planning commission may impose such </a:t>
            </a:r>
            <a:r>
              <a:rPr lang="en-US" b="1" dirty="0">
                <a:solidFill>
                  <a:schemeClr val="tx1"/>
                </a:solidFill>
              </a:rPr>
              <a:t>protective conditions</a:t>
            </a:r>
            <a:r>
              <a:rPr lang="en-US" dirty="0">
                <a:solidFill>
                  <a:schemeClr val="tx1"/>
                </a:solidFill>
              </a:rPr>
              <a:t> as it deems necessary in the issuance of a special use permit. The county planning commission shall establish, among other conditions, . . . if appropriate, </a:t>
            </a:r>
            <a:r>
              <a:rPr lang="en-US" b="1" dirty="0">
                <a:solidFill>
                  <a:schemeClr val="tx1"/>
                </a:solidFill>
              </a:rPr>
              <a:t>a time limit for the duration of the particular use</a:t>
            </a:r>
            <a:r>
              <a:rPr lang="en-US" dirty="0">
                <a:solidFill>
                  <a:schemeClr val="tx1"/>
                </a:solidFill>
              </a:rPr>
              <a:t>, which shall be a condition of the special permit.” </a:t>
            </a:r>
            <a:endParaRPr lang="en-US" dirty="0" smtClean="0">
              <a:solidFill>
                <a:schemeClr val="tx1"/>
              </a:solidFill>
            </a:endParaRPr>
          </a:p>
          <a:p>
            <a:pPr lvl="1">
              <a:spcBef>
                <a:spcPts val="0"/>
              </a:spcBef>
              <a:spcAft>
                <a:spcPts val="1200"/>
              </a:spcAft>
            </a:pPr>
            <a:r>
              <a:rPr lang="en-US" sz="1900" dirty="0" smtClean="0">
                <a:solidFill>
                  <a:schemeClr val="tx1"/>
                </a:solidFill>
              </a:rPr>
              <a:t>HAR </a:t>
            </a:r>
            <a:r>
              <a:rPr lang="en-US" sz="1900" dirty="0">
                <a:solidFill>
                  <a:schemeClr val="tx1"/>
                </a:solidFill>
              </a:rPr>
              <a:t>§ 15-15-95(e</a:t>
            </a:r>
            <a:r>
              <a:rPr lang="en-US" sz="1900" dirty="0" smtClean="0">
                <a:solidFill>
                  <a:schemeClr val="tx1"/>
                </a:solidFill>
              </a:rPr>
              <a:t>).</a:t>
            </a:r>
          </a:p>
          <a:p>
            <a:pPr>
              <a:spcBef>
                <a:spcPts val="0"/>
              </a:spcBef>
              <a:spcAft>
                <a:spcPts val="1200"/>
              </a:spcAft>
            </a:pPr>
            <a:r>
              <a:rPr lang="en-US" dirty="0">
                <a:solidFill>
                  <a:schemeClr val="tx1"/>
                </a:solidFill>
              </a:rPr>
              <a:t>“</a:t>
            </a:r>
            <a:r>
              <a:rPr lang="en-US" b="1" dirty="0">
                <a:solidFill>
                  <a:schemeClr val="tx1"/>
                </a:solidFill>
              </a:rPr>
              <a:t>[U]</a:t>
            </a:r>
            <a:r>
              <a:rPr lang="en-US" b="1" dirty="0" err="1">
                <a:solidFill>
                  <a:schemeClr val="tx1"/>
                </a:solidFill>
              </a:rPr>
              <a:t>nlimited</a:t>
            </a:r>
            <a:r>
              <a:rPr lang="en-US" b="1" dirty="0">
                <a:solidFill>
                  <a:schemeClr val="tx1"/>
                </a:solidFill>
              </a:rPr>
              <a:t> use</a:t>
            </a:r>
            <a:r>
              <a:rPr lang="en-US" dirty="0">
                <a:solidFill>
                  <a:schemeClr val="tx1"/>
                </a:solidFill>
              </a:rPr>
              <a:t> of the special permit to effectuate </a:t>
            </a:r>
            <a:r>
              <a:rPr lang="en-US" b="1" dirty="0">
                <a:solidFill>
                  <a:schemeClr val="tx1"/>
                </a:solidFill>
              </a:rPr>
              <a:t>essentially</a:t>
            </a:r>
            <a:r>
              <a:rPr lang="en-US" dirty="0">
                <a:solidFill>
                  <a:schemeClr val="tx1"/>
                </a:solidFill>
              </a:rPr>
              <a:t> what amounts to a </a:t>
            </a:r>
            <a:r>
              <a:rPr lang="en-US" b="1" dirty="0">
                <a:solidFill>
                  <a:schemeClr val="tx1"/>
                </a:solidFill>
              </a:rPr>
              <a:t>boundary change </a:t>
            </a:r>
            <a:r>
              <a:rPr lang="en-US" dirty="0">
                <a:solidFill>
                  <a:schemeClr val="tx1"/>
                </a:solidFill>
              </a:rPr>
              <a:t>would undermine the protection from piecemeal changes to the zoning scheme guaranteed landowners by the </a:t>
            </a:r>
            <a:r>
              <a:rPr lang="en-US" b="1" dirty="0">
                <a:solidFill>
                  <a:schemeClr val="tx1"/>
                </a:solidFill>
              </a:rPr>
              <a:t>more extensive procedural protections of boundary amendment statutes</a:t>
            </a:r>
            <a:r>
              <a:rPr lang="en-US" dirty="0">
                <a:solidFill>
                  <a:schemeClr val="tx1"/>
                </a:solidFill>
              </a:rPr>
              <a:t>.” </a:t>
            </a:r>
            <a:endParaRPr lang="en-US" dirty="0" smtClean="0">
              <a:solidFill>
                <a:schemeClr val="tx1"/>
              </a:solidFill>
            </a:endParaRPr>
          </a:p>
          <a:p>
            <a:pPr lvl="1">
              <a:spcBef>
                <a:spcPts val="0"/>
              </a:spcBef>
              <a:spcAft>
                <a:spcPts val="1200"/>
              </a:spcAft>
            </a:pPr>
            <a:r>
              <a:rPr lang="en-US" sz="1900" i="1" dirty="0" smtClean="0">
                <a:solidFill>
                  <a:schemeClr val="tx1"/>
                </a:solidFill>
              </a:rPr>
              <a:t>Neighborhood </a:t>
            </a:r>
            <a:r>
              <a:rPr lang="en-US" sz="1900" i="1" dirty="0">
                <a:solidFill>
                  <a:schemeClr val="tx1"/>
                </a:solidFill>
              </a:rPr>
              <a:t>Bd. No. 24 (Waianae Coast) v. State Land Use </a:t>
            </a:r>
            <a:r>
              <a:rPr lang="en-US" sz="1900" i="1" dirty="0" err="1">
                <a:solidFill>
                  <a:schemeClr val="tx1"/>
                </a:solidFill>
              </a:rPr>
              <a:t>Comm’n</a:t>
            </a:r>
            <a:r>
              <a:rPr lang="en-US" sz="1900" dirty="0">
                <a:solidFill>
                  <a:schemeClr val="tx1"/>
                </a:solidFill>
              </a:rPr>
              <a:t>, 64 Haw. 265, 639 P.2d 1097 (1982</a:t>
            </a:r>
            <a:r>
              <a:rPr lang="en-US" sz="1900" dirty="0" smtClean="0">
                <a:solidFill>
                  <a:schemeClr val="tx1"/>
                </a:solidFill>
              </a:rPr>
              <a:t>).</a:t>
            </a:r>
            <a:endParaRPr lang="en-US" dirty="0">
              <a:solidFill>
                <a:schemeClr val="tx1"/>
              </a:solidFill>
              <a:latin typeface="Century Schoolbook" pitchFamily="18" charset="0"/>
            </a:endParaRPr>
          </a:p>
          <a:p>
            <a:pPr>
              <a:spcBef>
                <a:spcPts val="0"/>
              </a:spcBef>
              <a:spcAft>
                <a:spcPts val="1200"/>
              </a:spcAft>
            </a:pPr>
            <a:endParaRPr lang="en-US" dirty="0" smtClean="0">
              <a:solidFill>
                <a:schemeClr val="tx1"/>
              </a:solidFill>
            </a:endParaRPr>
          </a:p>
        </p:txBody>
      </p:sp>
    </p:spTree>
    <p:extLst>
      <p:ext uri="{BB962C8B-B14F-4D97-AF65-F5344CB8AC3E}">
        <p14:creationId xmlns:p14="http://schemas.microsoft.com/office/powerpoint/2010/main" val="2339171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Standards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4525963"/>
          </a:xfrm>
        </p:spPr>
        <p:txBody>
          <a:bodyPr>
            <a:normAutofit/>
          </a:bodyPr>
          <a:lstStyle/>
          <a:p>
            <a:pPr>
              <a:spcBef>
                <a:spcPts val="0"/>
              </a:spcBef>
              <a:spcAft>
                <a:spcPts val="1200"/>
              </a:spcAft>
            </a:pPr>
            <a:r>
              <a:rPr lang="en-US" sz="3200" dirty="0" smtClean="0">
                <a:solidFill>
                  <a:schemeClr val="tx1"/>
                </a:solidFill>
                <a:latin typeface="Century Schoolbook" pitchFamily="18" charset="0"/>
              </a:rPr>
              <a:t>Planning Commission Guidelines:</a:t>
            </a:r>
            <a:br>
              <a:rPr lang="en-US" sz="3200" dirty="0" smtClean="0">
                <a:solidFill>
                  <a:schemeClr val="tx1"/>
                </a:solidFill>
                <a:latin typeface="Century Schoolbook" pitchFamily="18" charset="0"/>
              </a:rPr>
            </a:br>
            <a:r>
              <a:rPr lang="en-US" sz="3200" dirty="0" smtClean="0">
                <a:solidFill>
                  <a:schemeClr val="tx1"/>
                </a:solidFill>
                <a:latin typeface="Century Schoolbook" pitchFamily="18" charset="0"/>
              </a:rPr>
              <a:t>“That </a:t>
            </a:r>
            <a:r>
              <a:rPr lang="en-US" sz="3200" dirty="0">
                <a:solidFill>
                  <a:schemeClr val="tx1"/>
                </a:solidFill>
                <a:latin typeface="Century Schoolbook" pitchFamily="18" charset="0"/>
              </a:rPr>
              <a:t>the desired use would not </a:t>
            </a:r>
            <a:r>
              <a:rPr lang="en-US" sz="3200" b="1" dirty="0">
                <a:solidFill>
                  <a:schemeClr val="tx1"/>
                </a:solidFill>
                <a:latin typeface="Century Schoolbook" pitchFamily="18" charset="0"/>
              </a:rPr>
              <a:t>adversely affect surrounding property</a:t>
            </a:r>
            <a:r>
              <a:rPr lang="en-US" sz="3200" dirty="0" smtClean="0">
                <a:solidFill>
                  <a:schemeClr val="tx1"/>
                </a:solidFill>
                <a:latin typeface="Century Schoolbook" pitchFamily="18" charset="0"/>
              </a:rPr>
              <a:t>.” </a:t>
            </a:r>
            <a:endParaRPr lang="en-US" sz="3200" dirty="0" smtClean="0">
              <a:solidFill>
                <a:schemeClr val="tx1"/>
              </a:solidFill>
              <a:latin typeface="Century Schoolbook" pitchFamily="18" charset="0"/>
            </a:endParaRPr>
          </a:p>
          <a:p>
            <a:pPr lvl="1">
              <a:spcBef>
                <a:spcPts val="0"/>
              </a:spcBef>
              <a:spcAft>
                <a:spcPts val="1200"/>
              </a:spcAft>
            </a:pPr>
            <a:r>
              <a:rPr lang="en-US" sz="2000" dirty="0" smtClean="0">
                <a:solidFill>
                  <a:schemeClr val="tx1"/>
                </a:solidFill>
                <a:latin typeface="Century Schoolbook" pitchFamily="18" charset="0"/>
              </a:rPr>
              <a:t>Hon</a:t>
            </a:r>
            <a:r>
              <a:rPr lang="en-US" sz="2000" dirty="0" smtClean="0">
                <a:solidFill>
                  <a:schemeClr val="tx1"/>
                </a:solidFill>
                <a:latin typeface="Century Schoolbook" pitchFamily="18" charset="0"/>
              </a:rPr>
              <a:t>. Planning Comm’n R. § 2-45; </a:t>
            </a:r>
            <a:r>
              <a:rPr lang="en-US" sz="2000" i="1" dirty="0">
                <a:solidFill>
                  <a:schemeClr val="tx1"/>
                </a:solidFill>
                <a:latin typeface="Century Schoolbook" pitchFamily="18" charset="0"/>
              </a:rPr>
              <a:t>accord</a:t>
            </a:r>
            <a:r>
              <a:rPr lang="en-US" sz="2000" dirty="0">
                <a:solidFill>
                  <a:schemeClr val="tx1"/>
                </a:solidFill>
                <a:latin typeface="Century Schoolbook" pitchFamily="18" charset="0"/>
              </a:rPr>
              <a:t> </a:t>
            </a:r>
            <a:r>
              <a:rPr lang="en-US" sz="2000" dirty="0" smtClean="0">
                <a:solidFill>
                  <a:schemeClr val="tx1"/>
                </a:solidFill>
                <a:latin typeface="Century Schoolbook" pitchFamily="18" charset="0"/>
              </a:rPr>
              <a:t>HAR § </a:t>
            </a:r>
            <a:r>
              <a:rPr lang="en-US" sz="2000" dirty="0">
                <a:solidFill>
                  <a:schemeClr val="tx1"/>
                </a:solidFill>
                <a:latin typeface="Century Schoolbook" pitchFamily="18" charset="0"/>
              </a:rPr>
              <a:t>15-15-95(b</a:t>
            </a:r>
            <a:r>
              <a:rPr lang="en-US" sz="2000" dirty="0" smtClean="0">
                <a:solidFill>
                  <a:schemeClr val="tx1"/>
                </a:solidFill>
                <a:latin typeface="Century Schoolbook" pitchFamily="18" charset="0"/>
              </a:rPr>
              <a:t>).</a:t>
            </a:r>
            <a:endParaRPr lang="en-US" dirty="0">
              <a:solidFill>
                <a:schemeClr val="tx1"/>
              </a:solidFill>
              <a:latin typeface="Century Schoolbook" pitchFamily="18" charset="0"/>
            </a:endParaRPr>
          </a:p>
        </p:txBody>
      </p:sp>
    </p:spTree>
    <p:extLst>
      <p:ext uri="{BB962C8B-B14F-4D97-AF65-F5344CB8AC3E}">
        <p14:creationId xmlns:p14="http://schemas.microsoft.com/office/powerpoint/2010/main" val="1049438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Standards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pPr>
              <a:spcBef>
                <a:spcPts val="0"/>
              </a:spcBef>
              <a:spcAft>
                <a:spcPts val="1200"/>
              </a:spcAft>
            </a:pPr>
            <a:r>
              <a:rPr lang="en-US" sz="3200" dirty="0" smtClean="0">
                <a:solidFill>
                  <a:schemeClr val="tx1"/>
                </a:solidFill>
              </a:rPr>
              <a:t>“The </a:t>
            </a:r>
            <a:r>
              <a:rPr lang="en-US" sz="3200" dirty="0">
                <a:solidFill>
                  <a:schemeClr val="tx1"/>
                </a:solidFill>
              </a:rPr>
              <a:t>planning commission may attach such </a:t>
            </a:r>
            <a:r>
              <a:rPr lang="en-US" sz="3200" b="1" dirty="0">
                <a:solidFill>
                  <a:schemeClr val="tx1"/>
                </a:solidFill>
              </a:rPr>
              <a:t>conditions</a:t>
            </a:r>
            <a:r>
              <a:rPr lang="en-US" sz="3200" dirty="0">
                <a:solidFill>
                  <a:schemeClr val="tx1"/>
                </a:solidFill>
              </a:rPr>
              <a:t> to any special use permit as it considers </a:t>
            </a:r>
            <a:r>
              <a:rPr lang="en-US" sz="3200" b="1" dirty="0">
                <a:solidFill>
                  <a:schemeClr val="tx1"/>
                </a:solidFill>
              </a:rPr>
              <a:t>necessary to protect the public health, safety and welfare</a:t>
            </a:r>
            <a:r>
              <a:rPr lang="en-US" sz="3200" dirty="0">
                <a:solidFill>
                  <a:schemeClr val="tx1"/>
                </a:solidFill>
              </a:rPr>
              <a:t>.” </a:t>
            </a:r>
            <a:endParaRPr lang="en-US" sz="3200" dirty="0" smtClean="0">
              <a:solidFill>
                <a:schemeClr val="tx1"/>
              </a:solidFill>
            </a:endParaRPr>
          </a:p>
          <a:p>
            <a:pPr lvl="1">
              <a:spcBef>
                <a:spcPts val="0"/>
              </a:spcBef>
              <a:spcAft>
                <a:spcPts val="1200"/>
              </a:spcAft>
            </a:pPr>
            <a:r>
              <a:rPr lang="en-US" sz="1900" dirty="0" smtClean="0">
                <a:solidFill>
                  <a:schemeClr val="tx1"/>
                </a:solidFill>
              </a:rPr>
              <a:t>Hon</a:t>
            </a:r>
            <a:r>
              <a:rPr lang="en-US" sz="1900" dirty="0" smtClean="0">
                <a:solidFill>
                  <a:schemeClr val="tx1"/>
                </a:solidFill>
              </a:rPr>
              <a:t>. Planning Comm’n R. § </a:t>
            </a:r>
            <a:r>
              <a:rPr lang="en-US" sz="1900" dirty="0">
                <a:solidFill>
                  <a:schemeClr val="tx1"/>
                </a:solidFill>
              </a:rPr>
              <a:t>2-46(e</a:t>
            </a:r>
            <a:r>
              <a:rPr lang="en-US" sz="1900" dirty="0" smtClean="0">
                <a:solidFill>
                  <a:schemeClr val="tx1"/>
                </a:solidFill>
              </a:rPr>
              <a:t>); </a:t>
            </a:r>
            <a:r>
              <a:rPr lang="en-US" sz="1900" i="1" dirty="0">
                <a:solidFill>
                  <a:schemeClr val="tx1"/>
                </a:solidFill>
              </a:rPr>
              <a:t>accord</a:t>
            </a:r>
            <a:r>
              <a:rPr lang="en-US" sz="1900" dirty="0">
                <a:solidFill>
                  <a:schemeClr val="tx1"/>
                </a:solidFill>
              </a:rPr>
              <a:t> </a:t>
            </a:r>
            <a:r>
              <a:rPr lang="en-US" sz="1900" dirty="0" smtClean="0">
                <a:solidFill>
                  <a:schemeClr val="tx1"/>
                </a:solidFill>
              </a:rPr>
              <a:t>HRS § </a:t>
            </a:r>
            <a:r>
              <a:rPr lang="en-US" sz="1900" dirty="0">
                <a:solidFill>
                  <a:schemeClr val="tx1"/>
                </a:solidFill>
              </a:rPr>
              <a:t>205-6(c</a:t>
            </a:r>
            <a:r>
              <a:rPr lang="en-US" sz="1900" dirty="0" smtClean="0">
                <a:solidFill>
                  <a:schemeClr val="tx1"/>
                </a:solidFill>
              </a:rPr>
              <a:t>).</a:t>
            </a:r>
            <a:endParaRPr lang="en-US" sz="1700" dirty="0" smtClean="0">
              <a:solidFill>
                <a:schemeClr val="tx1"/>
              </a:solidFill>
            </a:endParaRPr>
          </a:p>
          <a:p>
            <a:pPr>
              <a:spcBef>
                <a:spcPts val="0"/>
              </a:spcBef>
              <a:spcAft>
                <a:spcPts val="1200"/>
              </a:spcAft>
            </a:pPr>
            <a:r>
              <a:rPr lang="en-US" sz="3200" dirty="0" smtClean="0">
                <a:solidFill>
                  <a:schemeClr val="tx1"/>
                </a:solidFill>
              </a:rPr>
              <a:t>“The </a:t>
            </a:r>
            <a:r>
              <a:rPr lang="en-US" sz="3200" dirty="0" smtClean="0">
                <a:solidFill>
                  <a:schemeClr val="tx1"/>
                </a:solidFill>
              </a:rPr>
              <a:t>[LUC] may impose additional restrictions as may be </a:t>
            </a:r>
            <a:r>
              <a:rPr lang="en-US" sz="3200" b="1" dirty="0" smtClean="0">
                <a:solidFill>
                  <a:schemeClr val="tx1"/>
                </a:solidFill>
              </a:rPr>
              <a:t>necessary or appropriate</a:t>
            </a:r>
            <a:r>
              <a:rPr lang="en-US" sz="3200" dirty="0" smtClean="0">
                <a:solidFill>
                  <a:schemeClr val="tx1"/>
                </a:solidFill>
              </a:rPr>
              <a:t> in granting the approval, including the adherence to representations made by the petitioner.” </a:t>
            </a:r>
            <a:endParaRPr lang="en-US" sz="3200" dirty="0" smtClean="0">
              <a:solidFill>
                <a:schemeClr val="tx1"/>
              </a:solidFill>
            </a:endParaRPr>
          </a:p>
          <a:p>
            <a:pPr lvl="1">
              <a:spcBef>
                <a:spcPts val="0"/>
              </a:spcBef>
              <a:spcAft>
                <a:spcPts val="1200"/>
              </a:spcAft>
            </a:pPr>
            <a:r>
              <a:rPr lang="en-US" sz="1900" dirty="0" smtClean="0">
                <a:solidFill>
                  <a:schemeClr val="tx1"/>
                </a:solidFill>
              </a:rPr>
              <a:t>Haw</a:t>
            </a:r>
            <a:r>
              <a:rPr lang="en-US" sz="1900" dirty="0" smtClean="0">
                <a:solidFill>
                  <a:schemeClr val="tx1"/>
                </a:solidFill>
              </a:rPr>
              <a:t>. Admin. R. § 15-15-96(a).</a:t>
            </a:r>
            <a:endParaRPr lang="en-US" dirty="0">
              <a:solidFill>
                <a:schemeClr val="tx1"/>
              </a:solidFill>
              <a:latin typeface="Century Schoolbook" pitchFamily="18" charset="0"/>
            </a:endParaRPr>
          </a:p>
        </p:txBody>
      </p:sp>
    </p:spTree>
    <p:extLst>
      <p:ext uri="{BB962C8B-B14F-4D97-AF65-F5344CB8AC3E}">
        <p14:creationId xmlns:p14="http://schemas.microsoft.com/office/powerpoint/2010/main" val="540198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Proposed </a:t>
            </a:r>
            <a:r>
              <a:rPr lang="en-US" dirty="0">
                <a:effectLst/>
              </a:rPr>
              <a:t>Conditions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sz="3200" dirty="0" smtClean="0">
                <a:solidFill>
                  <a:schemeClr val="tx1"/>
                </a:solidFill>
              </a:rPr>
              <a:t>Operations</a:t>
            </a:r>
            <a:endParaRPr lang="en-US" sz="3200" dirty="0">
              <a:solidFill>
                <a:schemeClr val="tx1"/>
              </a:solidFill>
            </a:endParaRPr>
          </a:p>
          <a:p>
            <a:pPr>
              <a:spcBef>
                <a:spcPts val="0"/>
              </a:spcBef>
              <a:spcAft>
                <a:spcPts val="1200"/>
              </a:spcAft>
            </a:pPr>
            <a:r>
              <a:rPr lang="en-US" sz="3200" dirty="0" smtClean="0">
                <a:solidFill>
                  <a:schemeClr val="tx1"/>
                </a:solidFill>
              </a:rPr>
              <a:t>Reporting and Enforcement</a:t>
            </a:r>
            <a:endParaRPr lang="en-US" sz="3200" dirty="0">
              <a:solidFill>
                <a:schemeClr val="tx1"/>
              </a:solidFill>
            </a:endParaRPr>
          </a:p>
          <a:p>
            <a:pPr>
              <a:spcBef>
                <a:spcPts val="0"/>
              </a:spcBef>
              <a:spcAft>
                <a:spcPts val="1200"/>
              </a:spcAft>
            </a:pPr>
            <a:r>
              <a:rPr lang="en-US" sz="3200" dirty="0" smtClean="0">
                <a:solidFill>
                  <a:schemeClr val="tx1"/>
                </a:solidFill>
              </a:rPr>
              <a:t>Diversion </a:t>
            </a:r>
            <a:r>
              <a:rPr lang="en-US" sz="3200" dirty="0">
                <a:solidFill>
                  <a:schemeClr val="tx1"/>
                </a:solidFill>
              </a:rPr>
              <a:t>of </a:t>
            </a:r>
            <a:r>
              <a:rPr lang="en-US" sz="3200" dirty="0" smtClean="0">
                <a:solidFill>
                  <a:schemeClr val="tx1"/>
                </a:solidFill>
              </a:rPr>
              <a:t>Waste</a:t>
            </a:r>
            <a:endParaRPr lang="en-US" sz="3200" dirty="0">
              <a:solidFill>
                <a:schemeClr val="tx1"/>
              </a:solidFill>
            </a:endParaRPr>
          </a:p>
          <a:p>
            <a:pPr>
              <a:spcBef>
                <a:spcPts val="0"/>
              </a:spcBef>
              <a:spcAft>
                <a:spcPts val="1200"/>
              </a:spcAft>
            </a:pPr>
            <a:r>
              <a:rPr lang="en-US" sz="3200" dirty="0" smtClean="0">
                <a:solidFill>
                  <a:schemeClr val="tx1"/>
                </a:solidFill>
              </a:rPr>
              <a:t>Closure</a:t>
            </a:r>
            <a:endParaRPr lang="en-US" sz="3200" dirty="0">
              <a:solidFill>
                <a:schemeClr val="tx1"/>
              </a:solidFill>
            </a:endParaRPr>
          </a:p>
        </p:txBody>
      </p:sp>
    </p:spTree>
    <p:extLst>
      <p:ext uri="{BB962C8B-B14F-4D97-AF65-F5344CB8AC3E}">
        <p14:creationId xmlns:p14="http://schemas.microsoft.com/office/powerpoint/2010/main" val="2932891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pPr>
              <a:lnSpc>
                <a:spcPts val="4500"/>
              </a:lnSpc>
            </a:pPr>
            <a:r>
              <a:rPr lang="en-US" sz="3600" b="1" dirty="0" smtClean="0">
                <a:effectLst/>
              </a:rPr>
              <a:t>Operations - Consensus on Condition 2c</a:t>
            </a:r>
            <a:endParaRPr lang="en-US" sz="3600" b="1" dirty="0">
              <a:effectLst/>
            </a:endParaRPr>
          </a:p>
        </p:txBody>
      </p:sp>
      <p:sp>
        <p:nvSpPr>
          <p:cNvPr id="3" name="Content Placeholder 2"/>
          <p:cNvSpPr>
            <a:spLocks noGrp="1"/>
          </p:cNvSpPr>
          <p:nvPr>
            <p:ph idx="1"/>
          </p:nvPr>
        </p:nvSpPr>
        <p:spPr>
          <a:xfrm>
            <a:off x="457200" y="1371600"/>
            <a:ext cx="8229600" cy="4525963"/>
          </a:xfrm>
        </p:spPr>
        <p:txBody>
          <a:bodyPr>
            <a:noAutofit/>
          </a:bodyPr>
          <a:lstStyle/>
          <a:p>
            <a:pPr>
              <a:spcAft>
                <a:spcPts val="600"/>
              </a:spcAft>
            </a:pPr>
            <a:r>
              <a:rPr lang="en-US" sz="3500" dirty="0" smtClean="0">
                <a:solidFill>
                  <a:schemeClr val="tx1"/>
                </a:solidFill>
                <a:latin typeface="Century Schoolbook" pitchFamily="18" charset="0"/>
              </a:rPr>
              <a:t>“I believe there was </a:t>
            </a:r>
            <a:r>
              <a:rPr lang="en-US" sz="3500" b="1" dirty="0" smtClean="0">
                <a:solidFill>
                  <a:schemeClr val="tx1"/>
                </a:solidFill>
                <a:latin typeface="Century Schoolbook" pitchFamily="18" charset="0"/>
              </a:rPr>
              <a:t>consensus</a:t>
            </a:r>
            <a:r>
              <a:rPr lang="en-US" sz="3500" dirty="0" smtClean="0">
                <a:solidFill>
                  <a:schemeClr val="tx1"/>
                </a:solidFill>
                <a:latin typeface="Century Schoolbook" pitchFamily="18" charset="0"/>
              </a:rPr>
              <a:t> on </a:t>
            </a:r>
            <a:r>
              <a:rPr lang="en-US" sz="3500" dirty="0" err="1" smtClean="0">
                <a:solidFill>
                  <a:schemeClr val="tx1"/>
                </a:solidFill>
                <a:latin typeface="Century Schoolbook" pitchFamily="18" charset="0"/>
              </a:rPr>
              <a:t>KOCA’s</a:t>
            </a:r>
            <a:r>
              <a:rPr lang="en-US" sz="3500" dirty="0" smtClean="0">
                <a:solidFill>
                  <a:schemeClr val="tx1"/>
                </a:solidFill>
                <a:latin typeface="Century Schoolbook" pitchFamily="18" charset="0"/>
              </a:rPr>
              <a:t> condition of 1c, </a:t>
            </a:r>
            <a:r>
              <a:rPr lang="en-US" sz="3500" b="1" dirty="0" smtClean="0">
                <a:solidFill>
                  <a:schemeClr val="tx1"/>
                </a:solidFill>
                <a:latin typeface="Century Schoolbook" pitchFamily="18" charset="0"/>
              </a:rPr>
              <a:t>2c</a:t>
            </a:r>
            <a:r>
              <a:rPr lang="en-US" sz="3500" dirty="0" smtClean="0">
                <a:solidFill>
                  <a:schemeClr val="tx1"/>
                </a:solidFill>
                <a:latin typeface="Century Schoolbook" pitchFamily="18" charset="0"/>
              </a:rPr>
              <a:t>, 2d, 2e, 2g, 2i, 2j.”</a:t>
            </a:r>
          </a:p>
          <a:p>
            <a:pPr lvl="1">
              <a:spcAft>
                <a:spcPts val="600"/>
              </a:spcAft>
            </a:pPr>
            <a:r>
              <a:rPr lang="en-US" sz="2000" dirty="0" smtClean="0">
                <a:solidFill>
                  <a:schemeClr val="tx1"/>
                </a:solidFill>
                <a:latin typeface="Century Schoolbook" pitchFamily="18" charset="0"/>
              </a:rPr>
              <a:t>Ex. 7 (4/11/19 Tr.) at 17:5-6 (Anderson).</a:t>
            </a:r>
          </a:p>
        </p:txBody>
      </p:sp>
    </p:spTree>
    <p:extLst>
      <p:ext uri="{BB962C8B-B14F-4D97-AF65-F5344CB8AC3E}">
        <p14:creationId xmlns:p14="http://schemas.microsoft.com/office/powerpoint/2010/main" val="848823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Community Investment</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4525963"/>
          </a:xfrm>
        </p:spPr>
        <p:txBody>
          <a:bodyPr>
            <a:normAutofit fontScale="85000" lnSpcReduction="20000"/>
          </a:bodyPr>
          <a:lstStyle/>
          <a:p>
            <a:pPr>
              <a:spcBef>
                <a:spcPts val="0"/>
              </a:spcBef>
              <a:spcAft>
                <a:spcPts val="1200"/>
              </a:spcAft>
            </a:pPr>
            <a:r>
              <a:rPr lang="en-US" b="1" dirty="0" smtClean="0">
                <a:solidFill>
                  <a:schemeClr val="tx1"/>
                </a:solidFill>
              </a:rPr>
              <a:t>Senator </a:t>
            </a:r>
            <a:r>
              <a:rPr lang="en-US" b="1" dirty="0">
                <a:solidFill>
                  <a:schemeClr val="tx1"/>
                </a:solidFill>
              </a:rPr>
              <a:t>Maile Shimabukuro </a:t>
            </a:r>
            <a:r>
              <a:rPr lang="en-US" dirty="0">
                <a:solidFill>
                  <a:schemeClr val="tx1"/>
                </a:solidFill>
              </a:rPr>
              <a:t>testified that her constituents and fellow legislators have voiced their </a:t>
            </a:r>
            <a:r>
              <a:rPr lang="en-US" b="1" dirty="0">
                <a:solidFill>
                  <a:schemeClr val="tx1"/>
                </a:solidFill>
              </a:rPr>
              <a:t>opposition</a:t>
            </a:r>
            <a:r>
              <a:rPr lang="en-US" dirty="0">
                <a:solidFill>
                  <a:schemeClr val="tx1"/>
                </a:solidFill>
              </a:rPr>
              <a:t> to the Landfill.</a:t>
            </a:r>
          </a:p>
          <a:p>
            <a:pPr lvl="1">
              <a:spcBef>
                <a:spcPts val="0"/>
              </a:spcBef>
              <a:spcAft>
                <a:spcPts val="1200"/>
              </a:spcAft>
            </a:pPr>
            <a:r>
              <a:rPr lang="en-US" dirty="0">
                <a:solidFill>
                  <a:schemeClr val="tx1"/>
                </a:solidFill>
              </a:rPr>
              <a:t>2011AP 4/4/12 Tr. at 124:25–126:10 (Shimabukuro).</a:t>
            </a:r>
          </a:p>
          <a:p>
            <a:pPr>
              <a:spcBef>
                <a:spcPts val="0"/>
              </a:spcBef>
              <a:spcAft>
                <a:spcPts val="1200"/>
              </a:spcAft>
            </a:pPr>
            <a:r>
              <a:rPr lang="en-US" dirty="0" smtClean="0">
                <a:solidFill>
                  <a:schemeClr val="tx1"/>
                </a:solidFill>
              </a:rPr>
              <a:t>“Please represent us properly and make it known that we do not want to continue to be the </a:t>
            </a:r>
            <a:r>
              <a:rPr lang="en-US" b="1" dirty="0" smtClean="0">
                <a:solidFill>
                  <a:schemeClr val="tx1"/>
                </a:solidFill>
              </a:rPr>
              <a:t>dumping ground for the state</a:t>
            </a:r>
            <a:r>
              <a:rPr lang="en-US" dirty="0" smtClean="0">
                <a:solidFill>
                  <a:schemeClr val="tx1"/>
                </a:solidFill>
              </a:rPr>
              <a:t>.”</a:t>
            </a:r>
            <a:endParaRPr lang="en-US" dirty="0">
              <a:solidFill>
                <a:schemeClr val="tx1"/>
              </a:solidFill>
            </a:endParaRPr>
          </a:p>
          <a:p>
            <a:pPr lvl="1">
              <a:spcBef>
                <a:spcPts val="0"/>
              </a:spcBef>
              <a:spcAft>
                <a:spcPts val="1200"/>
              </a:spcAft>
            </a:pPr>
            <a:r>
              <a:rPr lang="en-US" dirty="0">
                <a:solidFill>
                  <a:schemeClr val="tx1"/>
                </a:solidFill>
              </a:rPr>
              <a:t>2011AP </a:t>
            </a:r>
            <a:r>
              <a:rPr lang="en-US" dirty="0" smtClean="0">
                <a:solidFill>
                  <a:schemeClr val="tx1"/>
                </a:solidFill>
              </a:rPr>
              <a:t>Ex. K143 (Richard Medeiros).</a:t>
            </a:r>
            <a:endParaRPr lang="en-US" dirty="0">
              <a:solidFill>
                <a:schemeClr val="tx1"/>
              </a:solidFill>
            </a:endParaRPr>
          </a:p>
          <a:p>
            <a:pPr>
              <a:spcBef>
                <a:spcPts val="0"/>
              </a:spcBef>
              <a:spcAft>
                <a:spcPts val="1200"/>
              </a:spcAft>
            </a:pPr>
            <a:r>
              <a:rPr lang="en-US" dirty="0" smtClean="0">
                <a:solidFill>
                  <a:schemeClr val="tx1"/>
                </a:solidFill>
              </a:rPr>
              <a:t>“As a resident[] of Waianae, we are very unhappy with what has happened with the </a:t>
            </a:r>
            <a:r>
              <a:rPr lang="en-US" b="1" dirty="0" smtClean="0">
                <a:solidFill>
                  <a:schemeClr val="tx1"/>
                </a:solidFill>
              </a:rPr>
              <a:t>medical waste </a:t>
            </a:r>
            <a:r>
              <a:rPr lang="en-US" dirty="0" smtClean="0">
                <a:solidFill>
                  <a:schemeClr val="tx1"/>
                </a:solidFill>
              </a:rPr>
              <a:t>washing down the Waimanalo Gulch Landfill and have written a letter of concern. At almost every meeting of residents (golf course, Curves Waianae, family gatherings), what has happened at the landfill is a hot topic; therefore it is not just our concern, but </a:t>
            </a:r>
            <a:r>
              <a:rPr lang="en-US" b="1" dirty="0" smtClean="0">
                <a:solidFill>
                  <a:schemeClr val="tx1"/>
                </a:solidFill>
              </a:rPr>
              <a:t>a concern of our entire community</a:t>
            </a:r>
            <a:r>
              <a:rPr lang="en-US" dirty="0" smtClean="0">
                <a:solidFill>
                  <a:schemeClr val="tx1"/>
                </a:solidFill>
              </a:rPr>
              <a:t>.”</a:t>
            </a:r>
            <a:endParaRPr lang="en-US" dirty="0">
              <a:solidFill>
                <a:schemeClr val="tx1"/>
              </a:solidFill>
            </a:endParaRPr>
          </a:p>
          <a:p>
            <a:pPr lvl="1"/>
            <a:r>
              <a:rPr lang="en-US" dirty="0" smtClean="0">
                <a:solidFill>
                  <a:schemeClr val="tx1"/>
                </a:solidFill>
              </a:rPr>
              <a:t>2011AP Ex. K141 (Dennis and Katherine </a:t>
            </a:r>
            <a:r>
              <a:rPr lang="en-US" dirty="0" err="1" smtClean="0">
                <a:solidFill>
                  <a:schemeClr val="tx1"/>
                </a:solidFill>
              </a:rPr>
              <a:t>Kamada</a:t>
            </a:r>
            <a:r>
              <a:rPr lang="en-US" dirty="0" smtClean="0">
                <a:solidFill>
                  <a:schemeClr val="tx1"/>
                </a:solidFill>
              </a:rPr>
              <a:t>).</a:t>
            </a:r>
            <a:endParaRPr lang="en-US" dirty="0">
              <a:solidFill>
                <a:schemeClr val="tx1"/>
              </a:solidFill>
            </a:endParaRPr>
          </a:p>
          <a:p>
            <a:pPr>
              <a:spcBef>
                <a:spcPts val="0"/>
              </a:spcBef>
              <a:spcAft>
                <a:spcPts val="1200"/>
              </a:spcAft>
            </a:pPr>
            <a:endParaRPr lang="en-US" sz="3200" dirty="0">
              <a:solidFill>
                <a:schemeClr val="tx1"/>
              </a:solidFill>
              <a:latin typeface="Century Schoolbook" pitchFamily="18" charset="0"/>
            </a:endParaRPr>
          </a:p>
        </p:txBody>
      </p:sp>
    </p:spTree>
    <p:extLst>
      <p:ext uri="{BB962C8B-B14F-4D97-AF65-F5344CB8AC3E}">
        <p14:creationId xmlns:p14="http://schemas.microsoft.com/office/powerpoint/2010/main" val="1846571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4400" dirty="0" smtClean="0">
                <a:effectLst/>
              </a:rPr>
              <a:t>Operations - Reg. Compliance</a:t>
            </a:r>
            <a:endParaRPr lang="en-US" sz="4400"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pPr>
              <a:spcBef>
                <a:spcPts val="0"/>
              </a:spcBef>
              <a:spcAft>
                <a:spcPts val="1200"/>
              </a:spcAft>
            </a:pPr>
            <a:r>
              <a:rPr lang="en-US" dirty="0" smtClean="0">
                <a:solidFill>
                  <a:schemeClr val="tx1"/>
                </a:solidFill>
              </a:rPr>
              <a:t>KOCA </a:t>
            </a:r>
            <a:r>
              <a:rPr lang="en-US" dirty="0">
                <a:solidFill>
                  <a:schemeClr val="tx1"/>
                </a:solidFill>
              </a:rPr>
              <a:t>Condition </a:t>
            </a:r>
            <a:r>
              <a:rPr lang="en-US" b="1" dirty="0">
                <a:solidFill>
                  <a:schemeClr val="tx1"/>
                </a:solidFill>
              </a:rPr>
              <a:t>2.c</a:t>
            </a:r>
            <a:r>
              <a:rPr lang="en-US" dirty="0">
                <a:solidFill>
                  <a:schemeClr val="tx1"/>
                </a:solidFill>
              </a:rPr>
              <a:t>: “The operations of the Landfill shall be in compliance with the requirements of Revised Ordinances of Honolulu § 21-5.680, to the extent applicable, and all applicable statutes, rules and regulations of the State Department of Health, the </a:t>
            </a:r>
            <a:r>
              <a:rPr lang="en-US" b="1" dirty="0">
                <a:solidFill>
                  <a:schemeClr val="tx1"/>
                </a:solidFill>
              </a:rPr>
              <a:t>United States Environmental Protection Agency and any other federal or state agency and the Solid Waste Management Permit for the Landfill</a:t>
            </a:r>
            <a:r>
              <a:rPr lang="en-US" dirty="0">
                <a:solidFill>
                  <a:schemeClr val="tx1"/>
                </a:solidFill>
              </a:rPr>
              <a:t>. </a:t>
            </a:r>
            <a:r>
              <a:rPr lang="en-US" b="1" dirty="0">
                <a:solidFill>
                  <a:schemeClr val="tx1"/>
                </a:solidFill>
              </a:rPr>
              <a:t>A violation of any applicable statute, rule or regulation or any violation of a condition of the Solid Waste Management Permit for the Landfill shall be a violation of this Order</a:t>
            </a:r>
            <a:r>
              <a:rPr lang="en-US" b="1" dirty="0" smtClean="0">
                <a:solidFill>
                  <a:schemeClr val="tx1"/>
                </a:solidFill>
              </a:rPr>
              <a:t>.</a:t>
            </a:r>
            <a:r>
              <a:rPr lang="en-US" dirty="0" smtClean="0">
                <a:solidFill>
                  <a:schemeClr val="tx1"/>
                </a:solidFill>
              </a:rPr>
              <a:t>”</a:t>
            </a:r>
          </a:p>
          <a:p>
            <a:pPr>
              <a:spcBef>
                <a:spcPts val="0"/>
              </a:spcBef>
              <a:spcAft>
                <a:spcPts val="1200"/>
              </a:spcAft>
            </a:pPr>
            <a:r>
              <a:rPr lang="en-US" dirty="0">
                <a:solidFill>
                  <a:schemeClr val="tx1"/>
                </a:solidFill>
              </a:rPr>
              <a:t>Patterned </a:t>
            </a:r>
            <a:r>
              <a:rPr lang="en-US" dirty="0" smtClean="0">
                <a:solidFill>
                  <a:schemeClr val="tx1"/>
                </a:solidFill>
              </a:rPr>
              <a:t>after “</a:t>
            </a:r>
            <a:r>
              <a:rPr lang="en-US" dirty="0">
                <a:solidFill>
                  <a:schemeClr val="tx1"/>
                </a:solidFill>
              </a:rPr>
              <a:t>Incorporated</a:t>
            </a:r>
            <a:r>
              <a:rPr lang="en-US" dirty="0" smtClean="0">
                <a:solidFill>
                  <a:schemeClr val="tx1"/>
                </a:solidFill>
              </a:rPr>
              <a:t>” PC </a:t>
            </a:r>
            <a:r>
              <a:rPr lang="en-US" dirty="0">
                <a:solidFill>
                  <a:schemeClr val="tx1"/>
                </a:solidFill>
              </a:rPr>
              <a:t>Condition </a:t>
            </a:r>
            <a:r>
              <a:rPr lang="en-US" dirty="0" smtClean="0">
                <a:solidFill>
                  <a:schemeClr val="tx1"/>
                </a:solidFill>
              </a:rPr>
              <a:t>7: “The </a:t>
            </a:r>
            <a:r>
              <a:rPr lang="en-US" dirty="0">
                <a:solidFill>
                  <a:schemeClr val="tx1"/>
                </a:solidFill>
              </a:rPr>
              <a:t>operations of the WGSL under 2008/SUP-2 shall be in compliance with the requirements of Section 21-5.680 of the Revised Ordinances of the City and County of Honolulu 1990, to the extent applicable, and any and all applicable rules and regulations of the State Department of Health.”</a:t>
            </a:r>
          </a:p>
        </p:txBody>
      </p:sp>
    </p:spTree>
    <p:extLst>
      <p:ext uri="{BB962C8B-B14F-4D97-AF65-F5344CB8AC3E}">
        <p14:creationId xmlns:p14="http://schemas.microsoft.com/office/powerpoint/2010/main" val="909544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a:effectLst/>
              </a:rPr>
              <a:t>Operations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lnSpcReduction="10000"/>
          </a:bodyPr>
          <a:lstStyle/>
          <a:p>
            <a:pPr>
              <a:spcBef>
                <a:spcPts val="0"/>
              </a:spcBef>
              <a:spcAft>
                <a:spcPts val="1200"/>
              </a:spcAft>
            </a:pPr>
            <a:r>
              <a:rPr lang="en-US" dirty="0" smtClean="0">
                <a:solidFill>
                  <a:schemeClr val="tx1"/>
                </a:solidFill>
              </a:rPr>
              <a:t>Department of Health Violations</a:t>
            </a:r>
            <a:endParaRPr lang="en-US" dirty="0">
              <a:solidFill>
                <a:schemeClr val="tx1"/>
              </a:solidFill>
            </a:endParaRPr>
          </a:p>
          <a:p>
            <a:pPr lvl="1">
              <a:spcBef>
                <a:spcPts val="0"/>
              </a:spcBef>
              <a:spcAft>
                <a:spcPts val="1200"/>
              </a:spcAft>
            </a:pPr>
            <a:r>
              <a:rPr lang="en-US" sz="2400" dirty="0" smtClean="0">
                <a:solidFill>
                  <a:schemeClr val="tx1"/>
                </a:solidFill>
              </a:rPr>
              <a:t>1/31/06 NOV with 18 counts</a:t>
            </a:r>
          </a:p>
          <a:p>
            <a:pPr lvl="2">
              <a:spcBef>
                <a:spcPts val="0"/>
              </a:spcBef>
              <a:spcAft>
                <a:spcPts val="1200"/>
              </a:spcAft>
            </a:pPr>
            <a:r>
              <a:rPr lang="en-US" dirty="0">
                <a:solidFill>
                  <a:schemeClr val="tx1"/>
                </a:solidFill>
              </a:rPr>
              <a:t>2011AP Ex. </a:t>
            </a:r>
            <a:r>
              <a:rPr lang="en-US" dirty="0" smtClean="0">
                <a:solidFill>
                  <a:schemeClr val="tx1"/>
                </a:solidFill>
              </a:rPr>
              <a:t>K59.</a:t>
            </a:r>
            <a:endParaRPr lang="en-US" dirty="0">
              <a:solidFill>
                <a:schemeClr val="tx1"/>
              </a:solidFill>
            </a:endParaRPr>
          </a:p>
          <a:p>
            <a:pPr lvl="1">
              <a:spcBef>
                <a:spcPts val="0"/>
              </a:spcBef>
              <a:spcAft>
                <a:spcPts val="1200"/>
              </a:spcAft>
            </a:pPr>
            <a:r>
              <a:rPr lang="en-US" sz="2400" dirty="0" smtClean="0">
                <a:solidFill>
                  <a:schemeClr val="tx1"/>
                </a:solidFill>
              </a:rPr>
              <a:t>10/25/06 </a:t>
            </a:r>
            <a:r>
              <a:rPr lang="en-US" sz="2400" dirty="0">
                <a:solidFill>
                  <a:schemeClr val="tx1"/>
                </a:solidFill>
              </a:rPr>
              <a:t>Warning </a:t>
            </a:r>
            <a:r>
              <a:rPr lang="en-US" sz="2400" dirty="0" smtClean="0">
                <a:solidFill>
                  <a:schemeClr val="tx1"/>
                </a:solidFill>
              </a:rPr>
              <a:t>Letter</a:t>
            </a:r>
          </a:p>
          <a:p>
            <a:pPr lvl="2">
              <a:spcBef>
                <a:spcPts val="0"/>
              </a:spcBef>
              <a:spcAft>
                <a:spcPts val="1200"/>
              </a:spcAft>
            </a:pPr>
            <a:r>
              <a:rPr lang="en-US" dirty="0">
                <a:solidFill>
                  <a:schemeClr val="tx1"/>
                </a:solidFill>
              </a:rPr>
              <a:t>2011AP Ex. </a:t>
            </a:r>
            <a:r>
              <a:rPr lang="en-US" dirty="0" smtClean="0">
                <a:solidFill>
                  <a:schemeClr val="tx1"/>
                </a:solidFill>
              </a:rPr>
              <a:t>K101.</a:t>
            </a:r>
            <a:endParaRPr lang="en-US" dirty="0">
              <a:solidFill>
                <a:schemeClr val="tx1"/>
              </a:solidFill>
            </a:endParaRPr>
          </a:p>
          <a:p>
            <a:pPr lvl="1">
              <a:spcBef>
                <a:spcPts val="0"/>
              </a:spcBef>
              <a:spcAft>
                <a:spcPts val="1200"/>
              </a:spcAft>
            </a:pPr>
            <a:r>
              <a:rPr lang="en-US" sz="2400" dirty="0" smtClean="0">
                <a:solidFill>
                  <a:schemeClr val="tx1"/>
                </a:solidFill>
              </a:rPr>
              <a:t>5/3/07 </a:t>
            </a:r>
            <a:r>
              <a:rPr lang="en-US" sz="2400" dirty="0">
                <a:solidFill>
                  <a:schemeClr val="tx1"/>
                </a:solidFill>
              </a:rPr>
              <a:t>Warning </a:t>
            </a:r>
            <a:r>
              <a:rPr lang="en-US" sz="2400" dirty="0" smtClean="0">
                <a:solidFill>
                  <a:schemeClr val="tx1"/>
                </a:solidFill>
              </a:rPr>
              <a:t>Letter</a:t>
            </a:r>
          </a:p>
          <a:p>
            <a:pPr lvl="2">
              <a:spcBef>
                <a:spcPts val="0"/>
              </a:spcBef>
              <a:spcAft>
                <a:spcPts val="1200"/>
              </a:spcAft>
            </a:pPr>
            <a:r>
              <a:rPr lang="en-US" dirty="0">
                <a:solidFill>
                  <a:schemeClr val="tx1"/>
                </a:solidFill>
              </a:rPr>
              <a:t>2011AP Ex. </a:t>
            </a:r>
            <a:r>
              <a:rPr lang="en-US" dirty="0" smtClean="0">
                <a:solidFill>
                  <a:schemeClr val="tx1"/>
                </a:solidFill>
              </a:rPr>
              <a:t>K125.</a:t>
            </a:r>
            <a:endParaRPr lang="en-US" dirty="0">
              <a:solidFill>
                <a:schemeClr val="tx1"/>
              </a:solidFill>
            </a:endParaRPr>
          </a:p>
          <a:p>
            <a:pPr lvl="1">
              <a:spcBef>
                <a:spcPts val="0"/>
              </a:spcBef>
              <a:spcAft>
                <a:spcPts val="1200"/>
              </a:spcAft>
            </a:pPr>
            <a:r>
              <a:rPr lang="en-US" sz="2400" dirty="0" smtClean="0">
                <a:solidFill>
                  <a:schemeClr val="tx1"/>
                </a:solidFill>
              </a:rPr>
              <a:t>9/5/08 </a:t>
            </a:r>
            <a:r>
              <a:rPr lang="en-US" sz="2400" dirty="0">
                <a:solidFill>
                  <a:schemeClr val="tx1"/>
                </a:solidFill>
              </a:rPr>
              <a:t>Warning </a:t>
            </a:r>
            <a:r>
              <a:rPr lang="en-US" sz="2400" dirty="0" smtClean="0">
                <a:solidFill>
                  <a:schemeClr val="tx1"/>
                </a:solidFill>
              </a:rPr>
              <a:t>Letter</a:t>
            </a:r>
          </a:p>
          <a:p>
            <a:pPr lvl="2">
              <a:spcBef>
                <a:spcPts val="0"/>
              </a:spcBef>
              <a:spcAft>
                <a:spcPts val="1200"/>
              </a:spcAft>
            </a:pPr>
            <a:r>
              <a:rPr lang="en-US" dirty="0">
                <a:solidFill>
                  <a:schemeClr val="tx1"/>
                </a:solidFill>
              </a:rPr>
              <a:t>2011AP Ex. </a:t>
            </a:r>
            <a:r>
              <a:rPr lang="en-US" dirty="0" smtClean="0">
                <a:solidFill>
                  <a:schemeClr val="tx1"/>
                </a:solidFill>
              </a:rPr>
              <a:t>K82.</a:t>
            </a:r>
            <a:endParaRPr lang="en-US" dirty="0">
              <a:solidFill>
                <a:schemeClr val="tx1"/>
              </a:solidFill>
            </a:endParaRPr>
          </a:p>
          <a:p>
            <a:pPr lvl="1">
              <a:spcBef>
                <a:spcPts val="0"/>
              </a:spcBef>
              <a:spcAft>
                <a:spcPts val="1200"/>
              </a:spcAft>
            </a:pPr>
            <a:r>
              <a:rPr lang="en-US" sz="2400" dirty="0" smtClean="0">
                <a:solidFill>
                  <a:schemeClr val="tx1"/>
                </a:solidFill>
              </a:rPr>
              <a:t>5/13/10 NOV</a:t>
            </a:r>
          </a:p>
          <a:p>
            <a:pPr lvl="2">
              <a:spcBef>
                <a:spcPts val="0"/>
              </a:spcBef>
              <a:spcAft>
                <a:spcPts val="1200"/>
              </a:spcAft>
            </a:pPr>
            <a:r>
              <a:rPr lang="en-US" dirty="0">
                <a:solidFill>
                  <a:schemeClr val="tx1"/>
                </a:solidFill>
              </a:rPr>
              <a:t>2011AP Ex. </a:t>
            </a:r>
            <a:r>
              <a:rPr lang="en-US" dirty="0" smtClean="0">
                <a:solidFill>
                  <a:schemeClr val="tx1"/>
                </a:solidFill>
              </a:rPr>
              <a:t>K66.</a:t>
            </a:r>
            <a:endParaRPr lang="en-US" dirty="0">
              <a:solidFill>
                <a:schemeClr val="tx1"/>
              </a:solidFill>
            </a:endParaRPr>
          </a:p>
          <a:p>
            <a:pPr lvl="1">
              <a:spcBef>
                <a:spcPts val="0"/>
              </a:spcBef>
              <a:spcAft>
                <a:spcPts val="1200"/>
              </a:spcAft>
            </a:pPr>
            <a:endParaRPr lang="en-US" dirty="0" smtClean="0">
              <a:solidFill>
                <a:schemeClr val="tx1"/>
              </a:solidFill>
            </a:endParaRPr>
          </a:p>
          <a:p>
            <a:pPr>
              <a:spcBef>
                <a:spcPts val="0"/>
              </a:spcBef>
              <a:spcAft>
                <a:spcPts val="1200"/>
              </a:spcAft>
            </a:pPr>
            <a:endParaRPr lang="en-US" dirty="0">
              <a:solidFill>
                <a:schemeClr val="tx1"/>
              </a:solidFill>
            </a:endParaRPr>
          </a:p>
        </p:txBody>
      </p:sp>
    </p:spTree>
    <p:extLst>
      <p:ext uri="{BB962C8B-B14F-4D97-AF65-F5344CB8AC3E}">
        <p14:creationId xmlns:p14="http://schemas.microsoft.com/office/powerpoint/2010/main" val="3691370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a:effectLst/>
              </a:rPr>
              <a:t>Operations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dirty="0" smtClean="0">
                <a:solidFill>
                  <a:schemeClr val="tx1"/>
                </a:solidFill>
              </a:rPr>
              <a:t>Environmental Protection Agency Violations</a:t>
            </a:r>
            <a:endParaRPr lang="en-US" dirty="0">
              <a:solidFill>
                <a:schemeClr val="tx1"/>
              </a:solidFill>
            </a:endParaRPr>
          </a:p>
          <a:p>
            <a:pPr lvl="1">
              <a:spcBef>
                <a:spcPts val="0"/>
              </a:spcBef>
              <a:spcAft>
                <a:spcPts val="1200"/>
              </a:spcAft>
            </a:pPr>
            <a:r>
              <a:rPr lang="en-US" sz="2400" dirty="0" smtClean="0">
                <a:solidFill>
                  <a:schemeClr val="tx1"/>
                </a:solidFill>
              </a:rPr>
              <a:t>4/5/06 NOV</a:t>
            </a:r>
          </a:p>
          <a:p>
            <a:pPr lvl="2">
              <a:spcBef>
                <a:spcPts val="0"/>
              </a:spcBef>
              <a:spcAft>
                <a:spcPts val="1200"/>
              </a:spcAft>
            </a:pPr>
            <a:r>
              <a:rPr lang="en-US" dirty="0">
                <a:solidFill>
                  <a:schemeClr val="tx1"/>
                </a:solidFill>
              </a:rPr>
              <a:t>2011AP Ex. </a:t>
            </a:r>
            <a:r>
              <a:rPr lang="en-US" dirty="0" smtClean="0">
                <a:solidFill>
                  <a:schemeClr val="tx1"/>
                </a:solidFill>
              </a:rPr>
              <a:t>K60.</a:t>
            </a:r>
            <a:endParaRPr lang="en-US" dirty="0">
              <a:solidFill>
                <a:schemeClr val="tx1"/>
              </a:solidFill>
            </a:endParaRPr>
          </a:p>
          <a:p>
            <a:pPr lvl="1">
              <a:spcBef>
                <a:spcPts val="0"/>
              </a:spcBef>
              <a:spcAft>
                <a:spcPts val="1200"/>
              </a:spcAft>
            </a:pPr>
            <a:r>
              <a:rPr lang="en-US" sz="2400" dirty="0" smtClean="0">
                <a:solidFill>
                  <a:schemeClr val="tx1"/>
                </a:solidFill>
              </a:rPr>
              <a:t>11/29/11 </a:t>
            </a:r>
            <a:r>
              <a:rPr lang="en-US" sz="2400" dirty="0">
                <a:solidFill>
                  <a:schemeClr val="tx1"/>
                </a:solidFill>
              </a:rPr>
              <a:t>NOV for violating the Clean Water </a:t>
            </a:r>
            <a:r>
              <a:rPr lang="en-US" sz="2400" dirty="0" smtClean="0">
                <a:solidFill>
                  <a:schemeClr val="tx1"/>
                </a:solidFill>
              </a:rPr>
              <a:t>Act </a:t>
            </a:r>
          </a:p>
          <a:p>
            <a:pPr lvl="2">
              <a:spcBef>
                <a:spcPts val="0"/>
              </a:spcBef>
              <a:spcAft>
                <a:spcPts val="1200"/>
              </a:spcAft>
            </a:pPr>
            <a:r>
              <a:rPr lang="en-US" dirty="0">
                <a:solidFill>
                  <a:schemeClr val="tx1"/>
                </a:solidFill>
              </a:rPr>
              <a:t>2011AP Ex. </a:t>
            </a:r>
            <a:r>
              <a:rPr lang="en-US" dirty="0" smtClean="0">
                <a:solidFill>
                  <a:schemeClr val="tx1"/>
                </a:solidFill>
              </a:rPr>
              <a:t>K123.</a:t>
            </a:r>
            <a:endParaRPr lang="en-US" dirty="0">
              <a:solidFill>
                <a:schemeClr val="tx1"/>
              </a:solidFill>
            </a:endParaRPr>
          </a:p>
          <a:p>
            <a:pPr lvl="1">
              <a:spcBef>
                <a:spcPts val="0"/>
              </a:spcBef>
              <a:spcAft>
                <a:spcPts val="1200"/>
              </a:spcAft>
            </a:pPr>
            <a:endParaRPr lang="en-US" dirty="0" smtClean="0">
              <a:solidFill>
                <a:schemeClr val="tx1"/>
              </a:solidFill>
            </a:endParaRPr>
          </a:p>
          <a:p>
            <a:pPr>
              <a:spcBef>
                <a:spcPts val="0"/>
              </a:spcBef>
              <a:spcAft>
                <a:spcPts val="1200"/>
              </a:spcAft>
            </a:pPr>
            <a:endParaRPr lang="en-US" dirty="0">
              <a:solidFill>
                <a:schemeClr val="tx1"/>
              </a:solidFill>
            </a:endParaRPr>
          </a:p>
        </p:txBody>
      </p:sp>
    </p:spTree>
    <p:extLst>
      <p:ext uri="{BB962C8B-B14F-4D97-AF65-F5344CB8AC3E}">
        <p14:creationId xmlns:p14="http://schemas.microsoft.com/office/powerpoint/2010/main" val="24044896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a:effectLst/>
              </a:rPr>
              <a:t>Operations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b="1" dirty="0">
                <a:solidFill>
                  <a:schemeClr val="tx1"/>
                </a:solidFill>
              </a:rPr>
              <a:t>Falsified</a:t>
            </a:r>
            <a:r>
              <a:rPr lang="en-US" dirty="0">
                <a:solidFill>
                  <a:schemeClr val="tx1"/>
                </a:solidFill>
              </a:rPr>
              <a:t> </a:t>
            </a:r>
            <a:r>
              <a:rPr lang="en-US" b="1" dirty="0">
                <a:solidFill>
                  <a:schemeClr val="tx1"/>
                </a:solidFill>
              </a:rPr>
              <a:t>wellhead gas readings</a:t>
            </a:r>
            <a:r>
              <a:rPr lang="en-US" b="1" dirty="0" smtClean="0">
                <a:solidFill>
                  <a:schemeClr val="tx1"/>
                </a:solidFill>
              </a:rPr>
              <a:t>.</a:t>
            </a:r>
          </a:p>
          <a:p>
            <a:pPr lvl="1">
              <a:spcBef>
                <a:spcPts val="0"/>
              </a:spcBef>
              <a:spcAft>
                <a:spcPts val="1200"/>
              </a:spcAft>
            </a:pPr>
            <a:r>
              <a:rPr lang="en-US" dirty="0" smtClean="0">
                <a:solidFill>
                  <a:schemeClr val="tx1"/>
                </a:solidFill>
              </a:rPr>
              <a:t>2011AP 1/11/12 Tr. at 91:6–10 (Steinberger).</a:t>
            </a:r>
          </a:p>
          <a:p>
            <a:pPr>
              <a:spcBef>
                <a:spcPts val="0"/>
              </a:spcBef>
              <a:spcAft>
                <a:spcPts val="1200"/>
              </a:spcAft>
            </a:pPr>
            <a:r>
              <a:rPr lang="en-US" dirty="0" smtClean="0">
                <a:solidFill>
                  <a:schemeClr val="tx1"/>
                </a:solidFill>
              </a:rPr>
              <a:t>Failed </a:t>
            </a:r>
            <a:r>
              <a:rPr lang="en-US" dirty="0">
                <a:solidFill>
                  <a:schemeClr val="tx1"/>
                </a:solidFill>
              </a:rPr>
              <a:t>to collect actual data from mid-2010 to August 2011. </a:t>
            </a:r>
          </a:p>
          <a:p>
            <a:pPr lvl="1">
              <a:spcBef>
                <a:spcPts val="0"/>
              </a:spcBef>
              <a:spcAft>
                <a:spcPts val="1200"/>
              </a:spcAft>
            </a:pPr>
            <a:r>
              <a:rPr lang="en-US" dirty="0">
                <a:solidFill>
                  <a:schemeClr val="tx1"/>
                </a:solidFill>
              </a:rPr>
              <a:t>2011AP 1/11/12 Tr. at 91:22–92:3 (Steinberger); 2011AP Steinberger Written Direct Testimony at 27 (¶ 82</a:t>
            </a:r>
            <a:r>
              <a:rPr lang="en-US" dirty="0" smtClean="0">
                <a:solidFill>
                  <a:schemeClr val="tx1"/>
                </a:solidFill>
              </a:rPr>
              <a:t>).</a:t>
            </a:r>
            <a:endParaRPr lang="en-US" dirty="0">
              <a:solidFill>
                <a:schemeClr val="tx1"/>
              </a:solidFill>
            </a:endParaRPr>
          </a:p>
          <a:p>
            <a:pPr lvl="1">
              <a:spcBef>
                <a:spcPts val="0"/>
              </a:spcBef>
              <a:spcAft>
                <a:spcPts val="1200"/>
              </a:spcAft>
            </a:pPr>
            <a:endParaRPr lang="en-US" dirty="0" smtClean="0">
              <a:solidFill>
                <a:schemeClr val="tx1"/>
              </a:solidFill>
            </a:endParaRPr>
          </a:p>
          <a:p>
            <a:pPr>
              <a:spcBef>
                <a:spcPts val="0"/>
              </a:spcBef>
              <a:spcAft>
                <a:spcPts val="1200"/>
              </a:spcAft>
            </a:pPr>
            <a:endParaRPr lang="en-US" dirty="0">
              <a:solidFill>
                <a:schemeClr val="tx1"/>
              </a:solidFill>
            </a:endParaRPr>
          </a:p>
        </p:txBody>
      </p:sp>
    </p:spTree>
    <p:extLst>
      <p:ext uri="{BB962C8B-B14F-4D97-AF65-F5344CB8AC3E}">
        <p14:creationId xmlns:p14="http://schemas.microsoft.com/office/powerpoint/2010/main" val="2795650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a:effectLst/>
              </a:rPr>
              <a:t>Operations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sz="3200" dirty="0">
                <a:solidFill>
                  <a:schemeClr val="tx1"/>
                </a:solidFill>
              </a:rPr>
              <a:t>“</a:t>
            </a:r>
            <a:r>
              <a:rPr lang="en-US" sz="3200" b="1" dirty="0">
                <a:solidFill>
                  <a:schemeClr val="tx1"/>
                </a:solidFill>
              </a:rPr>
              <a:t>There is a pending enforcement case </a:t>
            </a:r>
            <a:r>
              <a:rPr lang="en-US" sz="3200" dirty="0">
                <a:solidFill>
                  <a:schemeClr val="tx1"/>
                </a:solidFill>
              </a:rPr>
              <a:t>which I can’t speak to in any detail regarding the handling of storm water runoff from the landfill.”</a:t>
            </a:r>
          </a:p>
          <a:p>
            <a:pPr lvl="1">
              <a:spcBef>
                <a:spcPts val="0"/>
              </a:spcBef>
              <a:spcAft>
                <a:spcPts val="1200"/>
              </a:spcAft>
            </a:pPr>
            <a:r>
              <a:rPr lang="en-US" dirty="0">
                <a:solidFill>
                  <a:schemeClr val="tx1"/>
                </a:solidFill>
              </a:rPr>
              <a:t>2011AP 4/4/12 Tr. at 156:20–22 (Gill</a:t>
            </a:r>
            <a:r>
              <a:rPr lang="en-US" dirty="0" smtClean="0">
                <a:solidFill>
                  <a:schemeClr val="tx1"/>
                </a:solidFill>
              </a:rPr>
              <a:t>).</a:t>
            </a:r>
            <a:endParaRPr lang="en-US" dirty="0">
              <a:solidFill>
                <a:schemeClr val="tx1"/>
              </a:solidFill>
            </a:endParaRPr>
          </a:p>
          <a:p>
            <a:pPr>
              <a:spcBef>
                <a:spcPts val="0"/>
              </a:spcBef>
              <a:spcAft>
                <a:spcPts val="1200"/>
              </a:spcAft>
            </a:pPr>
            <a:r>
              <a:rPr lang="en-US" sz="3200" dirty="0" smtClean="0">
                <a:solidFill>
                  <a:schemeClr val="tx1"/>
                </a:solidFill>
              </a:rPr>
              <a:t> </a:t>
            </a:r>
            <a:r>
              <a:rPr lang="en-US" sz="3200" dirty="0">
                <a:solidFill>
                  <a:schemeClr val="tx1"/>
                </a:solidFill>
              </a:rPr>
              <a:t>“There is . . . , to be clear, potential enforcement action regarding the events </a:t>
            </a:r>
            <a:r>
              <a:rPr lang="en-US" sz="3200" b="1" dirty="0">
                <a:solidFill>
                  <a:schemeClr val="tx1"/>
                </a:solidFill>
              </a:rPr>
              <a:t>around the flood event </a:t>
            </a:r>
            <a:r>
              <a:rPr lang="en-US" sz="3200" dirty="0">
                <a:solidFill>
                  <a:schemeClr val="tx1"/>
                </a:solidFill>
              </a:rPr>
              <a:t>at the landfill.”</a:t>
            </a:r>
          </a:p>
          <a:p>
            <a:pPr lvl="1">
              <a:spcBef>
                <a:spcPts val="0"/>
              </a:spcBef>
              <a:spcAft>
                <a:spcPts val="1200"/>
              </a:spcAft>
            </a:pPr>
            <a:r>
              <a:rPr lang="en-US" dirty="0">
                <a:solidFill>
                  <a:schemeClr val="tx1"/>
                </a:solidFill>
              </a:rPr>
              <a:t>4/4/12 Tr. at 157:10–12 (</a:t>
            </a:r>
            <a:r>
              <a:rPr lang="en-US" dirty="0" smtClean="0">
                <a:solidFill>
                  <a:schemeClr val="tx1"/>
                </a:solidFill>
              </a:rPr>
              <a:t>Gill).</a:t>
            </a:r>
            <a:endParaRPr lang="en-US" dirty="0">
              <a:solidFill>
                <a:schemeClr val="tx1"/>
              </a:solidFill>
            </a:endParaRPr>
          </a:p>
          <a:p>
            <a:pPr lvl="1">
              <a:spcBef>
                <a:spcPts val="0"/>
              </a:spcBef>
              <a:spcAft>
                <a:spcPts val="1200"/>
              </a:spcAft>
            </a:pPr>
            <a:endParaRPr lang="en-US" dirty="0" smtClean="0">
              <a:solidFill>
                <a:schemeClr val="tx1"/>
              </a:solidFill>
            </a:endParaRPr>
          </a:p>
          <a:p>
            <a:pPr>
              <a:spcBef>
                <a:spcPts val="0"/>
              </a:spcBef>
              <a:spcAft>
                <a:spcPts val="1200"/>
              </a:spcAft>
            </a:pPr>
            <a:endParaRPr lang="en-US" dirty="0">
              <a:solidFill>
                <a:schemeClr val="tx1"/>
              </a:solidFill>
            </a:endParaRPr>
          </a:p>
        </p:txBody>
      </p:sp>
    </p:spTree>
    <p:extLst>
      <p:ext uri="{BB962C8B-B14F-4D97-AF65-F5344CB8AC3E}">
        <p14:creationId xmlns:p14="http://schemas.microsoft.com/office/powerpoint/2010/main" val="892502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a:effectLst/>
              </a:rPr>
              <a:t>Operations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dirty="0" smtClean="0">
                <a:solidFill>
                  <a:schemeClr val="tx1"/>
                </a:solidFill>
              </a:rPr>
              <a:t>“</a:t>
            </a:r>
            <a:r>
              <a:rPr lang="en-US" dirty="0">
                <a:solidFill>
                  <a:schemeClr val="tx1"/>
                </a:solidFill>
              </a:rPr>
              <a:t>Q.    Looking at those other landfills, are you aware of any that have had as </a:t>
            </a:r>
            <a:r>
              <a:rPr lang="en-US" b="1" dirty="0">
                <a:solidFill>
                  <a:schemeClr val="tx1"/>
                </a:solidFill>
              </a:rPr>
              <a:t>many findings of violation as Waimanalo Gulch Sanitary Landfill in that same five-year period</a:t>
            </a:r>
            <a:r>
              <a:rPr lang="en-US" dirty="0">
                <a:solidFill>
                  <a:schemeClr val="tx1"/>
                </a:solidFill>
              </a:rPr>
              <a:t>?</a:t>
            </a:r>
            <a:br>
              <a:rPr lang="en-US" dirty="0">
                <a:solidFill>
                  <a:schemeClr val="tx1"/>
                </a:solidFill>
              </a:rPr>
            </a:br>
            <a:r>
              <a:rPr lang="en-US" dirty="0" smtClean="0">
                <a:solidFill>
                  <a:schemeClr val="tx1"/>
                </a:solidFill>
              </a:rPr>
              <a:t>A</a:t>
            </a:r>
            <a:r>
              <a:rPr lang="en-US" dirty="0">
                <a:solidFill>
                  <a:schemeClr val="tx1"/>
                </a:solidFill>
              </a:rPr>
              <a:t>.    In the last five years, </a:t>
            </a:r>
            <a:r>
              <a:rPr lang="en-US" b="1" dirty="0">
                <a:solidFill>
                  <a:schemeClr val="tx1"/>
                </a:solidFill>
              </a:rPr>
              <a:t>probably not</a:t>
            </a:r>
            <a:r>
              <a:rPr lang="en-US" dirty="0">
                <a:solidFill>
                  <a:schemeClr val="tx1"/>
                </a:solidFill>
              </a:rPr>
              <a:t>.”</a:t>
            </a:r>
          </a:p>
          <a:p>
            <a:pPr lvl="1">
              <a:spcBef>
                <a:spcPts val="0"/>
              </a:spcBef>
              <a:spcAft>
                <a:spcPts val="1200"/>
              </a:spcAft>
            </a:pPr>
            <a:r>
              <a:rPr lang="en-US" dirty="0">
                <a:solidFill>
                  <a:schemeClr val="tx1"/>
                </a:solidFill>
              </a:rPr>
              <a:t>2011AP 1/25/12 Tr. at 39:24–40:3 (Chang</a:t>
            </a:r>
            <a:r>
              <a:rPr lang="en-US" dirty="0" smtClean="0">
                <a:solidFill>
                  <a:schemeClr val="tx1"/>
                </a:solidFill>
              </a:rPr>
              <a:t>).</a:t>
            </a:r>
          </a:p>
          <a:p>
            <a:pPr>
              <a:spcBef>
                <a:spcPts val="0"/>
              </a:spcBef>
              <a:spcAft>
                <a:spcPts val="1200"/>
              </a:spcAft>
            </a:pPr>
            <a:r>
              <a:rPr lang="en-US" dirty="0">
                <a:solidFill>
                  <a:schemeClr val="tx1"/>
                </a:solidFill>
              </a:rPr>
              <a:t>“I have not worked on a site that has had anywhere near </a:t>
            </a:r>
            <a:r>
              <a:rPr lang="en-US" b="1" dirty="0">
                <a:solidFill>
                  <a:schemeClr val="tx1"/>
                </a:solidFill>
              </a:rPr>
              <a:t>violations of this size</a:t>
            </a:r>
            <a:r>
              <a:rPr lang="en-US" dirty="0">
                <a:solidFill>
                  <a:schemeClr val="tx1"/>
                </a:solidFill>
              </a:rPr>
              <a:t>.”</a:t>
            </a:r>
          </a:p>
          <a:p>
            <a:pPr lvl="1">
              <a:spcBef>
                <a:spcPts val="0"/>
              </a:spcBef>
              <a:spcAft>
                <a:spcPts val="1200"/>
              </a:spcAft>
            </a:pPr>
            <a:r>
              <a:rPr lang="en-US" dirty="0">
                <a:solidFill>
                  <a:schemeClr val="tx1"/>
                </a:solidFill>
              </a:rPr>
              <a:t>2011AP 3/7/12 Tr. at 133:24–134:1 (Miller</a:t>
            </a:r>
            <a:r>
              <a:rPr lang="en-US" dirty="0" smtClean="0">
                <a:solidFill>
                  <a:schemeClr val="tx1"/>
                </a:solidFill>
              </a:rPr>
              <a:t>).</a:t>
            </a:r>
          </a:p>
          <a:p>
            <a:pPr>
              <a:spcBef>
                <a:spcPts val="0"/>
              </a:spcBef>
              <a:spcAft>
                <a:spcPts val="1200"/>
              </a:spcAft>
            </a:pPr>
            <a:endParaRPr lang="en-US" dirty="0">
              <a:solidFill>
                <a:schemeClr val="tx1"/>
              </a:solidFill>
            </a:endParaRPr>
          </a:p>
        </p:txBody>
      </p:sp>
    </p:spTree>
    <p:extLst>
      <p:ext uri="{BB962C8B-B14F-4D97-AF65-F5344CB8AC3E}">
        <p14:creationId xmlns:p14="http://schemas.microsoft.com/office/powerpoint/2010/main" val="6686158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0400" y="15752098"/>
            <a:ext cx="32242125" cy="1937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p:txBody>
          <a:bodyPr/>
          <a:lstStyle/>
          <a:p>
            <a:r>
              <a:rPr lang="en-US" sz="3200" dirty="0" smtClean="0">
                <a:solidFill>
                  <a:schemeClr val="tx1"/>
                </a:solidFill>
              </a:rPr>
              <a:t>“Intervenor </a:t>
            </a:r>
            <a:r>
              <a:rPr lang="en-US" sz="3200" dirty="0" err="1" smtClean="0">
                <a:solidFill>
                  <a:schemeClr val="tx1"/>
                </a:solidFill>
              </a:rPr>
              <a:t>KOCA’s</a:t>
            </a:r>
            <a:r>
              <a:rPr lang="en-US" sz="3200" dirty="0" smtClean="0">
                <a:solidFill>
                  <a:schemeClr val="tx1"/>
                </a:solidFill>
              </a:rPr>
              <a:t> claim that the evidence in the 2011 Application proceeding showed that </a:t>
            </a:r>
            <a:r>
              <a:rPr lang="en-US" sz="3200" b="1" dirty="0" smtClean="0">
                <a:solidFill>
                  <a:schemeClr val="tx1"/>
                </a:solidFill>
              </a:rPr>
              <a:t>waste and leachate was released</a:t>
            </a:r>
            <a:r>
              <a:rPr lang="en-US" sz="3200" dirty="0" smtClean="0">
                <a:solidFill>
                  <a:schemeClr val="tx1"/>
                </a:solidFill>
              </a:rPr>
              <a:t> from the landfill in January 2011 is </a:t>
            </a:r>
            <a:r>
              <a:rPr lang="en-US" sz="3200" b="1" dirty="0" smtClean="0">
                <a:solidFill>
                  <a:schemeClr val="tx1"/>
                </a:solidFill>
              </a:rPr>
              <a:t>not supported by the evidence</a:t>
            </a:r>
            <a:r>
              <a:rPr lang="en-US" sz="3200" dirty="0" smtClean="0">
                <a:solidFill>
                  <a:schemeClr val="tx1"/>
                </a:solidFill>
              </a:rPr>
              <a:t>.”</a:t>
            </a:r>
          </a:p>
          <a:p>
            <a:pPr lvl="1"/>
            <a:r>
              <a:rPr lang="en-US" sz="2400" dirty="0" err="1" smtClean="0">
                <a:solidFill>
                  <a:schemeClr val="tx1"/>
                </a:solidFill>
              </a:rPr>
              <a:t>ENV’s</a:t>
            </a:r>
            <a:r>
              <a:rPr lang="en-US" sz="2400" dirty="0" smtClean="0">
                <a:solidFill>
                  <a:schemeClr val="tx1"/>
                </a:solidFill>
              </a:rPr>
              <a:t> Response to </a:t>
            </a:r>
            <a:r>
              <a:rPr lang="en-US" sz="2400" dirty="0" err="1" smtClean="0">
                <a:solidFill>
                  <a:schemeClr val="tx1"/>
                </a:solidFill>
              </a:rPr>
              <a:t>KOCA’s</a:t>
            </a:r>
            <a:r>
              <a:rPr lang="en-US" sz="2400" dirty="0" smtClean="0">
                <a:solidFill>
                  <a:schemeClr val="tx1"/>
                </a:solidFill>
              </a:rPr>
              <a:t> Objections at 18.</a:t>
            </a:r>
            <a:endParaRPr lang="en-US" sz="2400" dirty="0">
              <a:solidFill>
                <a:schemeClr val="tx1"/>
              </a:solidFill>
            </a:endParaRPr>
          </a:p>
        </p:txBody>
      </p:sp>
    </p:spTree>
    <p:extLst>
      <p:ext uri="{BB962C8B-B14F-4D97-AF65-F5344CB8AC3E}">
        <p14:creationId xmlns:p14="http://schemas.microsoft.com/office/powerpoint/2010/main" val="3617661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5457">
            <a:off x="-112460" y="1529819"/>
            <a:ext cx="9312228" cy="4790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306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goodin\Desktop\Pages from K105_upd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552"/>
            <a:ext cx="9144000" cy="772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0139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goodin\Desktop\Pages from K108_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553"/>
            <a:ext cx="9144000" cy="772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050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Community Investment</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4525963"/>
          </a:xfrm>
        </p:spPr>
        <p:txBody>
          <a:bodyPr>
            <a:normAutofit fontScale="77500" lnSpcReduction="20000"/>
          </a:bodyPr>
          <a:lstStyle/>
          <a:p>
            <a:pPr>
              <a:spcBef>
                <a:spcPts val="0"/>
              </a:spcBef>
              <a:spcAft>
                <a:spcPts val="1200"/>
              </a:spcAft>
            </a:pPr>
            <a:r>
              <a:rPr lang="en-US" dirty="0" smtClean="0">
                <a:solidFill>
                  <a:schemeClr val="tx1"/>
                </a:solidFill>
              </a:rPr>
              <a:t>Ken Williams, President of </a:t>
            </a:r>
            <a:r>
              <a:rPr lang="en-US" dirty="0" err="1" smtClean="0">
                <a:solidFill>
                  <a:schemeClr val="tx1"/>
                </a:solidFill>
              </a:rPr>
              <a:t>KOCA</a:t>
            </a:r>
            <a:r>
              <a:rPr lang="en-US" dirty="0" smtClean="0">
                <a:solidFill>
                  <a:schemeClr val="tx1"/>
                </a:solidFill>
              </a:rPr>
              <a:t>, submitted direct written testimony describing the concerns of </a:t>
            </a:r>
            <a:r>
              <a:rPr lang="en-US" dirty="0" err="1" smtClean="0">
                <a:solidFill>
                  <a:schemeClr val="tx1"/>
                </a:solidFill>
              </a:rPr>
              <a:t>KOCA’s</a:t>
            </a:r>
            <a:r>
              <a:rPr lang="en-US" dirty="0" smtClean="0">
                <a:solidFill>
                  <a:schemeClr val="tx1"/>
                </a:solidFill>
              </a:rPr>
              <a:t> members.</a:t>
            </a:r>
            <a:endParaRPr lang="en-US" dirty="0">
              <a:solidFill>
                <a:schemeClr val="tx1"/>
              </a:solidFill>
            </a:endParaRPr>
          </a:p>
          <a:p>
            <a:pPr lvl="1">
              <a:spcBef>
                <a:spcPts val="0"/>
              </a:spcBef>
              <a:spcAft>
                <a:spcPts val="1200"/>
              </a:spcAft>
            </a:pPr>
            <a:r>
              <a:rPr lang="en-US" dirty="0" smtClean="0">
                <a:solidFill>
                  <a:schemeClr val="tx1"/>
                </a:solidFill>
              </a:rPr>
              <a:t>2011AP Williams Direct Written Testimony at ¶¶ 29-35.</a:t>
            </a:r>
            <a:endParaRPr lang="en-US" dirty="0">
              <a:solidFill>
                <a:schemeClr val="tx1"/>
              </a:solidFill>
            </a:endParaRPr>
          </a:p>
          <a:p>
            <a:pPr>
              <a:spcBef>
                <a:spcPts val="0"/>
              </a:spcBef>
              <a:spcAft>
                <a:spcPts val="1200"/>
              </a:spcAft>
            </a:pPr>
            <a:r>
              <a:rPr lang="en-US" dirty="0" smtClean="0">
                <a:solidFill>
                  <a:schemeClr val="tx1"/>
                </a:solidFill>
              </a:rPr>
              <a:t>“The communities on the Leeward side have experienced more and more </a:t>
            </a:r>
            <a:r>
              <a:rPr lang="en-US" b="1" dirty="0" smtClean="0">
                <a:solidFill>
                  <a:schemeClr val="tx1"/>
                </a:solidFill>
              </a:rPr>
              <a:t>environmental degradation </a:t>
            </a:r>
            <a:r>
              <a:rPr lang="en-US" dirty="0" smtClean="0">
                <a:solidFill>
                  <a:schemeClr val="tx1"/>
                </a:solidFill>
              </a:rPr>
              <a:t>. . . , recent </a:t>
            </a:r>
            <a:r>
              <a:rPr lang="en-US" b="1" dirty="0" smtClean="0">
                <a:solidFill>
                  <a:schemeClr val="tx1"/>
                </a:solidFill>
              </a:rPr>
              <a:t>environmental hazards </a:t>
            </a:r>
            <a:r>
              <a:rPr lang="en-US" dirty="0" smtClean="0">
                <a:solidFill>
                  <a:schemeClr val="tx1"/>
                </a:solidFill>
              </a:rPr>
              <a:t>. . . , and </a:t>
            </a:r>
            <a:r>
              <a:rPr lang="en-US" b="1" dirty="0" smtClean="0">
                <a:solidFill>
                  <a:schemeClr val="tx1"/>
                </a:solidFill>
              </a:rPr>
              <a:t>economic loss </a:t>
            </a:r>
            <a:r>
              <a:rPr lang="en-US" dirty="0" smtClean="0">
                <a:solidFill>
                  <a:schemeClr val="tx1"/>
                </a:solidFill>
              </a:rPr>
              <a:t>. . . We have watched as the City and County have done little and then asked for extension after extension.”</a:t>
            </a:r>
            <a:endParaRPr lang="en-US" dirty="0">
              <a:solidFill>
                <a:schemeClr val="tx1"/>
              </a:solidFill>
            </a:endParaRPr>
          </a:p>
          <a:p>
            <a:pPr lvl="1">
              <a:spcBef>
                <a:spcPts val="0"/>
              </a:spcBef>
              <a:spcAft>
                <a:spcPts val="1200"/>
              </a:spcAft>
            </a:pPr>
            <a:r>
              <a:rPr lang="en-US" dirty="0">
                <a:solidFill>
                  <a:schemeClr val="tx1"/>
                </a:solidFill>
              </a:rPr>
              <a:t>2011AP </a:t>
            </a:r>
            <a:r>
              <a:rPr lang="en-US" dirty="0" smtClean="0">
                <a:solidFill>
                  <a:schemeClr val="tx1"/>
                </a:solidFill>
              </a:rPr>
              <a:t>Ex. K117 (William and Sara Barnes).</a:t>
            </a:r>
            <a:endParaRPr lang="en-US" dirty="0">
              <a:solidFill>
                <a:schemeClr val="tx1"/>
              </a:solidFill>
            </a:endParaRPr>
          </a:p>
          <a:p>
            <a:pPr>
              <a:spcBef>
                <a:spcPts val="0"/>
              </a:spcBef>
              <a:spcAft>
                <a:spcPts val="1200"/>
              </a:spcAft>
            </a:pPr>
            <a:r>
              <a:rPr lang="en-US" dirty="0" smtClean="0">
                <a:solidFill>
                  <a:schemeClr val="tx1"/>
                </a:solidFill>
              </a:rPr>
              <a:t>“Every day I see the </a:t>
            </a:r>
            <a:r>
              <a:rPr lang="en-US" b="1" dirty="0" smtClean="0">
                <a:solidFill>
                  <a:schemeClr val="tx1"/>
                </a:solidFill>
              </a:rPr>
              <a:t>plastic bags </a:t>
            </a:r>
            <a:r>
              <a:rPr lang="en-US" dirty="0" smtClean="0">
                <a:solidFill>
                  <a:schemeClr val="tx1"/>
                </a:solidFill>
              </a:rPr>
              <a:t>blowing from the garbage trucks going to landfill which because of our trade winds on this side of the island [,] inevitably end up in our once pristine waters off Ko </a:t>
            </a:r>
            <a:r>
              <a:rPr lang="en-US" dirty="0" err="1" smtClean="0">
                <a:solidFill>
                  <a:schemeClr val="tx1"/>
                </a:solidFill>
              </a:rPr>
              <a:t>Olina</a:t>
            </a:r>
            <a:r>
              <a:rPr lang="en-US" dirty="0" smtClean="0">
                <a:solidFill>
                  <a:schemeClr val="tx1"/>
                </a:solidFill>
              </a:rPr>
              <a:t>. I have seen first hand the results of last year’s floods and the </a:t>
            </a:r>
            <a:r>
              <a:rPr lang="en-US" b="1" dirty="0" smtClean="0">
                <a:solidFill>
                  <a:schemeClr val="tx1"/>
                </a:solidFill>
              </a:rPr>
              <a:t>carnage thrown into our ocean</a:t>
            </a:r>
            <a:r>
              <a:rPr lang="en-US" dirty="0" smtClean="0">
                <a:solidFill>
                  <a:schemeClr val="tx1"/>
                </a:solidFill>
              </a:rPr>
              <a:t> because of </a:t>
            </a:r>
            <a:r>
              <a:rPr lang="en-US" b="1" dirty="0" smtClean="0">
                <a:solidFill>
                  <a:schemeClr val="tx1"/>
                </a:solidFill>
              </a:rPr>
              <a:t>poor management</a:t>
            </a:r>
            <a:r>
              <a:rPr lang="en-US" dirty="0" smtClean="0">
                <a:solidFill>
                  <a:schemeClr val="tx1"/>
                </a:solidFill>
              </a:rPr>
              <a:t>.”</a:t>
            </a:r>
            <a:endParaRPr lang="en-US" dirty="0">
              <a:solidFill>
                <a:schemeClr val="tx1"/>
              </a:solidFill>
            </a:endParaRPr>
          </a:p>
          <a:p>
            <a:pPr lvl="1"/>
            <a:r>
              <a:rPr lang="en-US" dirty="0" smtClean="0">
                <a:solidFill>
                  <a:schemeClr val="tx1"/>
                </a:solidFill>
              </a:rPr>
              <a:t>2011AP Ex. K121 (Chuck Krause, Ko </a:t>
            </a:r>
            <a:r>
              <a:rPr lang="en-US" dirty="0" err="1" smtClean="0">
                <a:solidFill>
                  <a:schemeClr val="tx1"/>
                </a:solidFill>
              </a:rPr>
              <a:t>Olina</a:t>
            </a:r>
            <a:r>
              <a:rPr lang="en-US" dirty="0" smtClean="0">
                <a:solidFill>
                  <a:schemeClr val="tx1"/>
                </a:solidFill>
              </a:rPr>
              <a:t> Marina General Manager).</a:t>
            </a:r>
            <a:endParaRPr lang="en-US" dirty="0">
              <a:solidFill>
                <a:schemeClr val="tx1"/>
              </a:solidFill>
            </a:endParaRPr>
          </a:p>
          <a:p>
            <a:pPr>
              <a:spcBef>
                <a:spcPts val="0"/>
              </a:spcBef>
              <a:spcAft>
                <a:spcPts val="1200"/>
              </a:spcAft>
            </a:pPr>
            <a:endParaRPr lang="en-US" sz="3200" dirty="0">
              <a:solidFill>
                <a:schemeClr val="tx1"/>
              </a:solidFill>
              <a:latin typeface="Century Schoolbook" pitchFamily="18" charset="0"/>
            </a:endParaRPr>
          </a:p>
        </p:txBody>
      </p:sp>
    </p:spTree>
    <p:extLst>
      <p:ext uri="{BB962C8B-B14F-4D97-AF65-F5344CB8AC3E}">
        <p14:creationId xmlns:p14="http://schemas.microsoft.com/office/powerpoint/2010/main" val="1214028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C:\Users\cgoodin\Desktop\Pages from K108_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552"/>
            <a:ext cx="9144000" cy="772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542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0400" y="15752098"/>
            <a:ext cx="32242125" cy="1937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a:off x="457200" y="1600200"/>
            <a:ext cx="8229600" cy="4724400"/>
          </a:xfrm>
        </p:spPr>
        <p:txBody>
          <a:bodyPr>
            <a:normAutofit fontScale="77500" lnSpcReduction="20000"/>
          </a:bodyPr>
          <a:lstStyle/>
          <a:p>
            <a:r>
              <a:rPr lang="en-US" sz="3300" b="1" dirty="0" smtClean="0">
                <a:solidFill>
                  <a:schemeClr val="tx1"/>
                </a:solidFill>
              </a:rPr>
              <a:t>Director Steinberger testified:</a:t>
            </a:r>
            <a:r>
              <a:rPr lang="en-US" sz="3300" dirty="0" smtClean="0">
                <a:solidFill>
                  <a:schemeClr val="tx1"/>
                </a:solidFill>
              </a:rPr>
              <a:t> “Unfortunately</a:t>
            </a:r>
            <a:r>
              <a:rPr lang="en-US" sz="3300" dirty="0">
                <a:solidFill>
                  <a:schemeClr val="tx1"/>
                </a:solidFill>
              </a:rPr>
              <a:t>, the torrential rains in December 2010 and January 2011 occurred </a:t>
            </a:r>
            <a:r>
              <a:rPr lang="en-US" sz="3300" dirty="0" smtClean="0">
                <a:solidFill>
                  <a:schemeClr val="tx1"/>
                </a:solidFill>
              </a:rPr>
              <a:t>before the </a:t>
            </a:r>
            <a:r>
              <a:rPr lang="en-US" sz="3300" dirty="0">
                <a:solidFill>
                  <a:schemeClr val="tx1"/>
                </a:solidFill>
              </a:rPr>
              <a:t>Western Surface Water Drainage System was completed.. </a:t>
            </a:r>
            <a:r>
              <a:rPr lang="en-US" sz="3300" b="1" dirty="0" smtClean="0">
                <a:solidFill>
                  <a:schemeClr val="tx1"/>
                </a:solidFill>
              </a:rPr>
              <a:t>Consequently</a:t>
            </a:r>
            <a:r>
              <a:rPr lang="en-US" sz="3300" b="1" dirty="0">
                <a:solidFill>
                  <a:schemeClr val="tx1"/>
                </a:solidFill>
              </a:rPr>
              <a:t>, </a:t>
            </a:r>
            <a:r>
              <a:rPr lang="en-US" sz="3300" b="1" dirty="0" smtClean="0">
                <a:solidFill>
                  <a:schemeClr val="tx1"/>
                </a:solidFill>
              </a:rPr>
              <a:t>the </a:t>
            </a:r>
            <a:r>
              <a:rPr lang="en-US" sz="3300" b="1" dirty="0">
                <a:solidFill>
                  <a:schemeClr val="tx1"/>
                </a:solidFill>
              </a:rPr>
              <a:t>active cell </a:t>
            </a:r>
            <a:r>
              <a:rPr lang="en-US" sz="3300" b="1" dirty="0" smtClean="0">
                <a:solidFill>
                  <a:schemeClr val="tx1"/>
                </a:solidFill>
              </a:rPr>
              <a:t>was inundated </a:t>
            </a:r>
            <a:r>
              <a:rPr lang="en-US" sz="3300" b="1" dirty="0">
                <a:solidFill>
                  <a:schemeClr val="tx1"/>
                </a:solidFill>
              </a:rPr>
              <a:t>with </a:t>
            </a:r>
            <a:r>
              <a:rPr lang="en-US" sz="3300" b="1" dirty="0" err="1">
                <a:solidFill>
                  <a:schemeClr val="tx1"/>
                </a:solidFill>
              </a:rPr>
              <a:t>stormwater</a:t>
            </a:r>
            <a:r>
              <a:rPr lang="en-US" sz="3300" b="1" dirty="0">
                <a:solidFill>
                  <a:schemeClr val="tx1"/>
                </a:solidFill>
              </a:rPr>
              <a:t> and </a:t>
            </a:r>
            <a:r>
              <a:rPr lang="en-US" sz="3300" b="1" dirty="0" smtClean="0">
                <a:solidFill>
                  <a:schemeClr val="tx1"/>
                </a:solidFill>
              </a:rPr>
              <a:t>the </a:t>
            </a:r>
            <a:r>
              <a:rPr lang="en-US" sz="3300" b="1" dirty="0">
                <a:solidFill>
                  <a:schemeClr val="tx1"/>
                </a:solidFill>
              </a:rPr>
              <a:t>force and quantity of </a:t>
            </a:r>
            <a:r>
              <a:rPr lang="en-US" sz="3300" b="1" dirty="0" err="1">
                <a:solidFill>
                  <a:schemeClr val="tx1"/>
                </a:solidFill>
              </a:rPr>
              <a:t>stormwater</a:t>
            </a:r>
            <a:r>
              <a:rPr lang="en-US" sz="3300" b="1" dirty="0">
                <a:solidFill>
                  <a:schemeClr val="tx1"/>
                </a:solidFill>
              </a:rPr>
              <a:t> breached the cell, causing </a:t>
            </a:r>
            <a:r>
              <a:rPr lang="en-US" sz="3300" b="1" dirty="0" smtClean="0">
                <a:solidFill>
                  <a:schemeClr val="tx1"/>
                </a:solidFill>
              </a:rPr>
              <a:t>a release of MSW</a:t>
            </a:r>
            <a:r>
              <a:rPr lang="en-US" sz="3300" b="1" dirty="0">
                <a:solidFill>
                  <a:schemeClr val="tx1"/>
                </a:solidFill>
              </a:rPr>
              <a:t>, including treated medical waste, into the </a:t>
            </a:r>
            <a:r>
              <a:rPr lang="en-US" sz="3300" b="1" dirty="0" err="1">
                <a:solidFill>
                  <a:schemeClr val="tx1"/>
                </a:solidFill>
              </a:rPr>
              <a:t>stormwater</a:t>
            </a:r>
            <a:r>
              <a:rPr lang="en-US" sz="3300" b="1" dirty="0">
                <a:solidFill>
                  <a:schemeClr val="tx1"/>
                </a:solidFill>
              </a:rPr>
              <a:t> and into the ocean.</a:t>
            </a:r>
            <a:r>
              <a:rPr lang="en-US" sz="3300" dirty="0">
                <a:solidFill>
                  <a:schemeClr val="tx1"/>
                </a:solidFill>
              </a:rPr>
              <a:t> </a:t>
            </a:r>
            <a:r>
              <a:rPr lang="en-US" sz="3300" dirty="0" smtClean="0">
                <a:solidFill>
                  <a:schemeClr val="tx1"/>
                </a:solidFill>
              </a:rPr>
              <a:t>The City </a:t>
            </a:r>
            <a:r>
              <a:rPr lang="en-US" sz="3300" dirty="0">
                <a:solidFill>
                  <a:schemeClr val="tx1"/>
                </a:solidFill>
              </a:rPr>
              <a:t>has been cooperating with Federal and State investigations concerning the release </a:t>
            </a:r>
            <a:r>
              <a:rPr lang="en-US" sz="3300" dirty="0" smtClean="0">
                <a:solidFill>
                  <a:schemeClr val="tx1"/>
                </a:solidFill>
              </a:rPr>
              <a:t>of MSW.”</a:t>
            </a:r>
          </a:p>
          <a:p>
            <a:pPr lvl="1"/>
            <a:r>
              <a:rPr lang="en-US" sz="2900" dirty="0" smtClean="0">
                <a:solidFill>
                  <a:schemeClr val="tx1"/>
                </a:solidFill>
              </a:rPr>
              <a:t>Steinberger Written Direct Testimony at 26.</a:t>
            </a:r>
          </a:p>
        </p:txBody>
      </p:sp>
    </p:spTree>
    <p:extLst>
      <p:ext uri="{BB962C8B-B14F-4D97-AF65-F5344CB8AC3E}">
        <p14:creationId xmlns:p14="http://schemas.microsoft.com/office/powerpoint/2010/main" val="38239420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0400" y="15752098"/>
            <a:ext cx="32242125" cy="1937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a:off x="457200" y="1600200"/>
            <a:ext cx="8229600" cy="4724400"/>
          </a:xfrm>
        </p:spPr>
        <p:txBody>
          <a:bodyPr>
            <a:normAutofit fontScale="77500" lnSpcReduction="20000"/>
          </a:bodyPr>
          <a:lstStyle/>
          <a:p>
            <a:r>
              <a:rPr lang="en-US" sz="3200" dirty="0" smtClean="0">
                <a:solidFill>
                  <a:schemeClr val="tx1"/>
                </a:solidFill>
              </a:rPr>
              <a:t>11/29/11 EPA NOV: “</a:t>
            </a:r>
            <a:r>
              <a:rPr lang="en-US" sz="3200" b="1" dirty="0" smtClean="0">
                <a:solidFill>
                  <a:schemeClr val="tx1"/>
                </a:solidFill>
              </a:rPr>
              <a:t>[I]n . . . at least three </a:t>
            </a:r>
            <a:r>
              <a:rPr lang="en-US" sz="3200" b="1" dirty="0">
                <a:solidFill>
                  <a:schemeClr val="tx1"/>
                </a:solidFill>
              </a:rPr>
              <a:t>occasions associated with storm events in December, 2010 and January, </a:t>
            </a:r>
            <a:r>
              <a:rPr lang="en-US" sz="3200" b="1" dirty="0" smtClean="0">
                <a:solidFill>
                  <a:schemeClr val="tx1"/>
                </a:solidFill>
              </a:rPr>
              <a:t>2011</a:t>
            </a:r>
            <a:r>
              <a:rPr lang="en-US" sz="3200" dirty="0" smtClean="0">
                <a:solidFill>
                  <a:schemeClr val="tx1"/>
                </a:solidFill>
              </a:rPr>
              <a:t>, </a:t>
            </a:r>
            <a:r>
              <a:rPr lang="en-US" sz="3200" b="1" dirty="0" smtClean="0">
                <a:solidFill>
                  <a:schemeClr val="tx1"/>
                </a:solidFill>
              </a:rPr>
              <a:t>Respondents</a:t>
            </a:r>
            <a:r>
              <a:rPr lang="en-US" sz="3200" dirty="0" smtClean="0">
                <a:solidFill>
                  <a:schemeClr val="tx1"/>
                </a:solidFill>
              </a:rPr>
              <a:t> • </a:t>
            </a:r>
            <a:r>
              <a:rPr lang="en-US" sz="3200" b="1" dirty="0">
                <a:solidFill>
                  <a:schemeClr val="tx1"/>
                </a:solidFill>
              </a:rPr>
              <a:t>Failed to prevent run-off of surface water that had contacted waste</a:t>
            </a:r>
            <a:r>
              <a:rPr lang="en-US" sz="3200" dirty="0" smtClean="0">
                <a:solidFill>
                  <a:schemeClr val="tx1"/>
                </a:solidFill>
              </a:rPr>
              <a:t>, • </a:t>
            </a:r>
            <a:r>
              <a:rPr lang="en-US" sz="3200" dirty="0">
                <a:solidFill>
                  <a:schemeClr val="tx1"/>
                </a:solidFill>
              </a:rPr>
              <a:t>Failed to control erosion to prevent loss of cover or washout </a:t>
            </a:r>
            <a:r>
              <a:rPr lang="en-US" sz="3200" dirty="0" smtClean="0">
                <a:solidFill>
                  <a:schemeClr val="tx1"/>
                </a:solidFill>
              </a:rPr>
              <a:t>of refuse </a:t>
            </a:r>
            <a:r>
              <a:rPr lang="en-US" sz="3200" dirty="0">
                <a:solidFill>
                  <a:schemeClr val="tx1"/>
                </a:solidFill>
              </a:rPr>
              <a:t>slopes</a:t>
            </a:r>
            <a:r>
              <a:rPr lang="en-US" sz="3200" dirty="0" smtClean="0">
                <a:solidFill>
                  <a:schemeClr val="tx1"/>
                </a:solidFill>
              </a:rPr>
              <a:t>, • </a:t>
            </a:r>
            <a:r>
              <a:rPr lang="en-US" sz="3200" dirty="0">
                <a:solidFill>
                  <a:schemeClr val="tx1"/>
                </a:solidFill>
              </a:rPr>
              <a:t>Failed to properly manage </a:t>
            </a:r>
            <a:r>
              <a:rPr lang="en-US" sz="3200" b="1" dirty="0">
                <a:solidFill>
                  <a:schemeClr val="tx1"/>
                </a:solidFill>
              </a:rPr>
              <a:t>leachate</a:t>
            </a:r>
            <a:r>
              <a:rPr lang="en-US" sz="3200" dirty="0">
                <a:solidFill>
                  <a:schemeClr val="tx1"/>
                </a:solidFill>
              </a:rPr>
              <a:t>, </a:t>
            </a:r>
            <a:r>
              <a:rPr lang="en-US" sz="3200" dirty="0" smtClean="0">
                <a:solidFill>
                  <a:schemeClr val="tx1"/>
                </a:solidFill>
              </a:rPr>
              <a:t>and • </a:t>
            </a:r>
            <a:r>
              <a:rPr lang="en-US" sz="3200" dirty="0">
                <a:solidFill>
                  <a:schemeClr val="tx1"/>
                </a:solidFill>
              </a:rPr>
              <a:t>Failed to adequately retain and remove silt from surface water before it </a:t>
            </a:r>
            <a:r>
              <a:rPr lang="en-US" sz="3200" dirty="0" smtClean="0">
                <a:solidFill>
                  <a:schemeClr val="tx1"/>
                </a:solidFill>
              </a:rPr>
              <a:t>was discharged </a:t>
            </a:r>
            <a:r>
              <a:rPr lang="en-US" sz="3200" dirty="0">
                <a:solidFill>
                  <a:schemeClr val="tx1"/>
                </a:solidFill>
              </a:rPr>
              <a:t>from the site</a:t>
            </a:r>
            <a:r>
              <a:rPr lang="en-US" sz="3200" dirty="0" smtClean="0">
                <a:solidFill>
                  <a:schemeClr val="tx1"/>
                </a:solidFill>
              </a:rPr>
              <a:t>.”</a:t>
            </a:r>
          </a:p>
          <a:p>
            <a:pPr lvl="1"/>
            <a:r>
              <a:rPr lang="en-US" sz="2900" dirty="0" smtClean="0">
                <a:solidFill>
                  <a:schemeClr val="tx1"/>
                </a:solidFill>
              </a:rPr>
              <a:t>2011AP Ex. K123 (11/29/11 NOV at 5).</a:t>
            </a:r>
          </a:p>
          <a:p>
            <a:pPr marL="457200" lvl="1" indent="0">
              <a:buNone/>
            </a:pPr>
            <a:r>
              <a:rPr lang="en-US" sz="2900" dirty="0" smtClean="0">
                <a:solidFill>
                  <a:schemeClr val="tx1"/>
                </a:solidFill>
              </a:rPr>
              <a:t> </a:t>
            </a:r>
          </a:p>
          <a:p>
            <a:r>
              <a:rPr lang="en-US" sz="3300" dirty="0" smtClean="0">
                <a:solidFill>
                  <a:schemeClr val="tx1"/>
                </a:solidFill>
              </a:rPr>
              <a:t>We need to ensure compliance with all state and federal requirements.</a:t>
            </a:r>
            <a:endParaRPr lang="en-US" sz="3300" dirty="0">
              <a:solidFill>
                <a:schemeClr val="tx1"/>
              </a:solidFill>
            </a:endParaRPr>
          </a:p>
        </p:txBody>
      </p:sp>
    </p:spTree>
    <p:extLst>
      <p:ext uri="{BB962C8B-B14F-4D97-AF65-F5344CB8AC3E}">
        <p14:creationId xmlns:p14="http://schemas.microsoft.com/office/powerpoint/2010/main" val="2674938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pPr>
              <a:lnSpc>
                <a:spcPts val="4500"/>
              </a:lnSpc>
            </a:pPr>
            <a:r>
              <a:rPr lang="en-US" sz="3600" b="1" dirty="0" smtClean="0">
                <a:effectLst/>
              </a:rPr>
              <a:t>Operations - Consensus on Condition 2d</a:t>
            </a:r>
            <a:endParaRPr lang="en-US" sz="3600" b="1" dirty="0">
              <a:effectLst/>
            </a:endParaRPr>
          </a:p>
        </p:txBody>
      </p:sp>
      <p:sp>
        <p:nvSpPr>
          <p:cNvPr id="3" name="Content Placeholder 2"/>
          <p:cNvSpPr>
            <a:spLocks noGrp="1"/>
          </p:cNvSpPr>
          <p:nvPr>
            <p:ph idx="1"/>
          </p:nvPr>
        </p:nvSpPr>
        <p:spPr>
          <a:xfrm>
            <a:off x="457200" y="1371600"/>
            <a:ext cx="8229600" cy="4525963"/>
          </a:xfrm>
        </p:spPr>
        <p:txBody>
          <a:bodyPr>
            <a:noAutofit/>
          </a:bodyPr>
          <a:lstStyle/>
          <a:p>
            <a:pPr>
              <a:spcAft>
                <a:spcPts val="600"/>
              </a:spcAft>
            </a:pPr>
            <a:r>
              <a:rPr lang="en-US" sz="3500" dirty="0" smtClean="0">
                <a:solidFill>
                  <a:schemeClr val="tx1"/>
                </a:solidFill>
                <a:latin typeface="Century Schoolbook" pitchFamily="18" charset="0"/>
              </a:rPr>
              <a:t>“I believe there was </a:t>
            </a:r>
            <a:r>
              <a:rPr lang="en-US" sz="3500" b="1" dirty="0" smtClean="0">
                <a:solidFill>
                  <a:schemeClr val="tx1"/>
                </a:solidFill>
                <a:latin typeface="Century Schoolbook" pitchFamily="18" charset="0"/>
              </a:rPr>
              <a:t>consensus</a:t>
            </a:r>
            <a:r>
              <a:rPr lang="en-US" sz="3500" dirty="0" smtClean="0">
                <a:solidFill>
                  <a:schemeClr val="tx1"/>
                </a:solidFill>
                <a:latin typeface="Century Schoolbook" pitchFamily="18" charset="0"/>
              </a:rPr>
              <a:t> on </a:t>
            </a:r>
            <a:r>
              <a:rPr lang="en-US" sz="3500" dirty="0" err="1" smtClean="0">
                <a:solidFill>
                  <a:schemeClr val="tx1"/>
                </a:solidFill>
                <a:latin typeface="Century Schoolbook" pitchFamily="18" charset="0"/>
              </a:rPr>
              <a:t>KOCA’s</a:t>
            </a:r>
            <a:r>
              <a:rPr lang="en-US" sz="3500" dirty="0" smtClean="0">
                <a:solidFill>
                  <a:schemeClr val="tx1"/>
                </a:solidFill>
                <a:latin typeface="Century Schoolbook" pitchFamily="18" charset="0"/>
              </a:rPr>
              <a:t> condition of 1c, 2c, </a:t>
            </a:r>
            <a:r>
              <a:rPr lang="en-US" sz="3500" b="1" dirty="0" smtClean="0">
                <a:solidFill>
                  <a:schemeClr val="tx1"/>
                </a:solidFill>
                <a:latin typeface="Century Schoolbook" pitchFamily="18" charset="0"/>
              </a:rPr>
              <a:t>2d</a:t>
            </a:r>
            <a:r>
              <a:rPr lang="en-US" sz="3500" dirty="0" smtClean="0">
                <a:solidFill>
                  <a:schemeClr val="tx1"/>
                </a:solidFill>
                <a:latin typeface="Century Schoolbook" pitchFamily="18" charset="0"/>
              </a:rPr>
              <a:t>, 2e, 2g, 2i, 2j.”</a:t>
            </a:r>
          </a:p>
          <a:p>
            <a:pPr lvl="1">
              <a:spcAft>
                <a:spcPts val="600"/>
              </a:spcAft>
            </a:pPr>
            <a:r>
              <a:rPr lang="en-US" sz="2000" dirty="0" smtClean="0">
                <a:solidFill>
                  <a:schemeClr val="tx1"/>
                </a:solidFill>
                <a:latin typeface="Century Schoolbook" pitchFamily="18" charset="0"/>
              </a:rPr>
              <a:t>Ex. 7 (4/11/19 Tr.) at 17:5-6 (Anderson).</a:t>
            </a:r>
          </a:p>
        </p:txBody>
      </p:sp>
    </p:spTree>
    <p:extLst>
      <p:ext uri="{BB962C8B-B14F-4D97-AF65-F5344CB8AC3E}">
        <p14:creationId xmlns:p14="http://schemas.microsoft.com/office/powerpoint/2010/main" val="26336708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4000" dirty="0" smtClean="0">
                <a:effectLst/>
              </a:rPr>
              <a:t>Operations – Agency Approvals</a:t>
            </a:r>
            <a:endParaRPr lang="en-US" sz="4000"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pPr>
              <a:spcBef>
                <a:spcPts val="0"/>
              </a:spcBef>
              <a:spcAft>
                <a:spcPts val="1200"/>
              </a:spcAft>
            </a:pPr>
            <a:r>
              <a:rPr lang="en-US" dirty="0" smtClean="0">
                <a:solidFill>
                  <a:schemeClr val="tx1"/>
                </a:solidFill>
              </a:rPr>
              <a:t>KOCA Condition </a:t>
            </a:r>
            <a:r>
              <a:rPr lang="en-US" b="1" dirty="0" smtClean="0">
                <a:solidFill>
                  <a:schemeClr val="tx1"/>
                </a:solidFill>
              </a:rPr>
              <a:t>2.d</a:t>
            </a:r>
            <a:r>
              <a:rPr lang="en-US" dirty="0" smtClean="0">
                <a:solidFill>
                  <a:schemeClr val="tx1"/>
                </a:solidFill>
              </a:rPr>
              <a:t>: “The </a:t>
            </a:r>
            <a:r>
              <a:rPr lang="en-US" dirty="0">
                <a:solidFill>
                  <a:schemeClr val="tx1"/>
                </a:solidFill>
              </a:rPr>
              <a:t>ENV shall obtain all necessary approvals from the United States </a:t>
            </a:r>
            <a:r>
              <a:rPr lang="en-US" b="1" dirty="0">
                <a:solidFill>
                  <a:schemeClr val="tx1"/>
                </a:solidFill>
              </a:rPr>
              <a:t>Environmental Protection Agency</a:t>
            </a:r>
            <a:r>
              <a:rPr lang="en-US" dirty="0">
                <a:solidFill>
                  <a:schemeClr val="tx1"/>
                </a:solidFill>
              </a:rPr>
              <a:t>, the State Department of Health, the State Department of Transportation, the State Commission on Water </a:t>
            </a:r>
            <a:r>
              <a:rPr lang="en-US" dirty="0" smtClean="0">
                <a:solidFill>
                  <a:schemeClr val="tx1"/>
                </a:solidFill>
              </a:rPr>
              <a:t>Resource Management</a:t>
            </a:r>
            <a:r>
              <a:rPr lang="en-US" dirty="0">
                <a:solidFill>
                  <a:schemeClr val="tx1"/>
                </a:solidFill>
              </a:rPr>
              <a:t>, the City and County of Honolulu Board of Water Supply </a:t>
            </a:r>
            <a:r>
              <a:rPr lang="en-US" b="1" dirty="0">
                <a:solidFill>
                  <a:schemeClr val="tx1"/>
                </a:solidFill>
              </a:rPr>
              <a:t>and any other federal, state or municipal agency prior to commencing any onsite or off-site </a:t>
            </a:r>
            <a:r>
              <a:rPr lang="en-US" b="1" dirty="0" smtClean="0">
                <a:solidFill>
                  <a:schemeClr val="tx1"/>
                </a:solidFill>
              </a:rPr>
              <a:t>improvements </a:t>
            </a:r>
            <a:r>
              <a:rPr lang="en-US" b="1" dirty="0">
                <a:solidFill>
                  <a:schemeClr val="tx1"/>
                </a:solidFill>
              </a:rPr>
              <a:t>or activities</a:t>
            </a:r>
            <a:r>
              <a:rPr lang="en-US" dirty="0" smtClean="0">
                <a:solidFill>
                  <a:schemeClr val="tx1"/>
                </a:solidFill>
              </a:rPr>
              <a:t>.”</a:t>
            </a:r>
          </a:p>
          <a:p>
            <a:pPr>
              <a:spcBef>
                <a:spcPts val="0"/>
              </a:spcBef>
              <a:spcAft>
                <a:spcPts val="1200"/>
              </a:spcAft>
            </a:pPr>
            <a:r>
              <a:rPr lang="en-US" dirty="0">
                <a:solidFill>
                  <a:schemeClr val="tx1"/>
                </a:solidFill>
              </a:rPr>
              <a:t>Patterned </a:t>
            </a:r>
            <a:r>
              <a:rPr lang="en-US" dirty="0" smtClean="0">
                <a:solidFill>
                  <a:schemeClr val="tx1"/>
                </a:solidFill>
              </a:rPr>
              <a:t>after “</a:t>
            </a:r>
            <a:r>
              <a:rPr lang="en-US" dirty="0">
                <a:solidFill>
                  <a:schemeClr val="tx1"/>
                </a:solidFill>
              </a:rPr>
              <a:t>Incorporated</a:t>
            </a:r>
            <a:r>
              <a:rPr lang="en-US" dirty="0" smtClean="0">
                <a:solidFill>
                  <a:schemeClr val="tx1"/>
                </a:solidFill>
              </a:rPr>
              <a:t>” LUC Condition 1: </a:t>
            </a:r>
            <a:r>
              <a:rPr lang="en-US" dirty="0">
                <a:solidFill>
                  <a:schemeClr val="tx1"/>
                </a:solidFill>
              </a:rPr>
              <a:t>“The Applicant shall obtain all necessary approvals from the State Department of Health, Department of Transportation, Commission on Water Resource Management, and Board of Water Supply for all onsite and offsite improvements involving access, storm drainage, leachate control water, well construction, and wastewater disposal</a:t>
            </a:r>
            <a:r>
              <a:rPr lang="en-US" dirty="0" smtClean="0">
                <a:solidFill>
                  <a:schemeClr val="tx1"/>
                </a:solidFill>
              </a:rPr>
              <a:t>.”</a:t>
            </a:r>
          </a:p>
        </p:txBody>
      </p:sp>
    </p:spTree>
    <p:extLst>
      <p:ext uri="{BB962C8B-B14F-4D97-AF65-F5344CB8AC3E}">
        <p14:creationId xmlns:p14="http://schemas.microsoft.com/office/powerpoint/2010/main" val="39109577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pPr>
              <a:lnSpc>
                <a:spcPts val="4500"/>
              </a:lnSpc>
            </a:pPr>
            <a:r>
              <a:rPr lang="en-US" sz="3600" b="1" dirty="0" smtClean="0">
                <a:effectLst/>
              </a:rPr>
              <a:t>Consensus on Condition 2e</a:t>
            </a:r>
            <a:endParaRPr lang="en-US" sz="3600" b="1" dirty="0">
              <a:effectLst/>
            </a:endParaRPr>
          </a:p>
        </p:txBody>
      </p:sp>
      <p:sp>
        <p:nvSpPr>
          <p:cNvPr id="3" name="Content Placeholder 2"/>
          <p:cNvSpPr>
            <a:spLocks noGrp="1"/>
          </p:cNvSpPr>
          <p:nvPr>
            <p:ph idx="1"/>
          </p:nvPr>
        </p:nvSpPr>
        <p:spPr>
          <a:xfrm>
            <a:off x="457200" y="1371600"/>
            <a:ext cx="8229600" cy="4525963"/>
          </a:xfrm>
        </p:spPr>
        <p:txBody>
          <a:bodyPr>
            <a:noAutofit/>
          </a:bodyPr>
          <a:lstStyle/>
          <a:p>
            <a:pPr>
              <a:spcAft>
                <a:spcPts val="600"/>
              </a:spcAft>
            </a:pPr>
            <a:r>
              <a:rPr lang="en-US" sz="3500" dirty="0" smtClean="0">
                <a:solidFill>
                  <a:schemeClr val="tx1"/>
                </a:solidFill>
                <a:latin typeface="Century Schoolbook" pitchFamily="18" charset="0"/>
              </a:rPr>
              <a:t>“I believe there was </a:t>
            </a:r>
            <a:r>
              <a:rPr lang="en-US" sz="3500" b="1" dirty="0" smtClean="0">
                <a:solidFill>
                  <a:schemeClr val="tx1"/>
                </a:solidFill>
                <a:latin typeface="Century Schoolbook" pitchFamily="18" charset="0"/>
              </a:rPr>
              <a:t>consensus</a:t>
            </a:r>
            <a:r>
              <a:rPr lang="en-US" sz="3500" dirty="0" smtClean="0">
                <a:solidFill>
                  <a:schemeClr val="tx1"/>
                </a:solidFill>
                <a:latin typeface="Century Schoolbook" pitchFamily="18" charset="0"/>
              </a:rPr>
              <a:t> on </a:t>
            </a:r>
            <a:r>
              <a:rPr lang="en-US" sz="3500" dirty="0" err="1" smtClean="0">
                <a:solidFill>
                  <a:schemeClr val="tx1"/>
                </a:solidFill>
                <a:latin typeface="Century Schoolbook" pitchFamily="18" charset="0"/>
              </a:rPr>
              <a:t>KOCA’s</a:t>
            </a:r>
            <a:r>
              <a:rPr lang="en-US" sz="3500" dirty="0" smtClean="0">
                <a:solidFill>
                  <a:schemeClr val="tx1"/>
                </a:solidFill>
                <a:latin typeface="Century Schoolbook" pitchFamily="18" charset="0"/>
              </a:rPr>
              <a:t> condition of 1c, 2c, 2d, </a:t>
            </a:r>
            <a:r>
              <a:rPr lang="en-US" sz="3500" b="1" dirty="0" smtClean="0">
                <a:solidFill>
                  <a:schemeClr val="tx1"/>
                </a:solidFill>
                <a:latin typeface="Century Schoolbook" pitchFamily="18" charset="0"/>
              </a:rPr>
              <a:t>2e</a:t>
            </a:r>
            <a:r>
              <a:rPr lang="en-US" sz="3500" dirty="0" smtClean="0">
                <a:solidFill>
                  <a:schemeClr val="tx1"/>
                </a:solidFill>
                <a:latin typeface="Century Schoolbook" pitchFamily="18" charset="0"/>
              </a:rPr>
              <a:t>, 2g, 2i, 2j.”</a:t>
            </a:r>
          </a:p>
          <a:p>
            <a:pPr lvl="1">
              <a:spcAft>
                <a:spcPts val="600"/>
              </a:spcAft>
            </a:pPr>
            <a:r>
              <a:rPr lang="en-US" sz="2000" dirty="0" smtClean="0">
                <a:solidFill>
                  <a:schemeClr val="tx1"/>
                </a:solidFill>
                <a:latin typeface="Century Schoolbook" pitchFamily="18" charset="0"/>
              </a:rPr>
              <a:t>Ex. 7 (4/11/19 Tr.) at 17:5-6 (Anderson).</a:t>
            </a:r>
          </a:p>
        </p:txBody>
      </p:sp>
    </p:spTree>
    <p:extLst>
      <p:ext uri="{BB962C8B-B14F-4D97-AF65-F5344CB8AC3E}">
        <p14:creationId xmlns:p14="http://schemas.microsoft.com/office/powerpoint/2010/main" val="1396629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4800" dirty="0" smtClean="0">
                <a:effectLst/>
              </a:rPr>
              <a:t>Operations - Dust Control</a:t>
            </a:r>
            <a:endParaRPr lang="en-US" sz="4800" dirty="0">
              <a:latin typeface="Century Schoolbook" pitchFamily="18" charset="0"/>
            </a:endParaRPr>
          </a:p>
        </p:txBody>
      </p:sp>
      <p:sp>
        <p:nvSpPr>
          <p:cNvPr id="3" name="Content Placeholder 2"/>
          <p:cNvSpPr>
            <a:spLocks noGrp="1"/>
          </p:cNvSpPr>
          <p:nvPr>
            <p:ph idx="1"/>
          </p:nvPr>
        </p:nvSpPr>
        <p:spPr>
          <a:xfrm>
            <a:off x="457200" y="1371600"/>
            <a:ext cx="8229600" cy="5181600"/>
          </a:xfrm>
        </p:spPr>
        <p:txBody>
          <a:bodyPr>
            <a:normAutofit fontScale="85000" lnSpcReduction="20000"/>
          </a:bodyPr>
          <a:lstStyle/>
          <a:p>
            <a:pPr>
              <a:spcBef>
                <a:spcPts val="0"/>
              </a:spcBef>
              <a:spcAft>
                <a:spcPts val="1200"/>
              </a:spcAft>
            </a:pPr>
            <a:r>
              <a:rPr lang="en-US" dirty="0" smtClean="0">
                <a:solidFill>
                  <a:schemeClr val="tx1"/>
                </a:solidFill>
              </a:rPr>
              <a:t>KOCA </a:t>
            </a:r>
            <a:r>
              <a:rPr lang="en-US" dirty="0">
                <a:solidFill>
                  <a:schemeClr val="tx1"/>
                </a:solidFill>
              </a:rPr>
              <a:t>Condition </a:t>
            </a:r>
            <a:r>
              <a:rPr lang="en-US" b="1" dirty="0">
                <a:solidFill>
                  <a:schemeClr val="tx1"/>
                </a:solidFill>
              </a:rPr>
              <a:t>2.e</a:t>
            </a:r>
            <a:r>
              <a:rPr lang="en-US" dirty="0">
                <a:solidFill>
                  <a:schemeClr val="tx1"/>
                </a:solidFill>
              </a:rPr>
              <a:t>: “In accordance with Chapter 11-60.1 of the Hawai‘i Administrative Rules, entitled “Air Pollution Control,” the </a:t>
            </a:r>
            <a:r>
              <a:rPr lang="en-US" dirty="0" smtClean="0">
                <a:solidFill>
                  <a:schemeClr val="tx1"/>
                </a:solidFill>
              </a:rPr>
              <a:t>ENV shall </a:t>
            </a:r>
            <a:r>
              <a:rPr lang="en-US" dirty="0">
                <a:solidFill>
                  <a:schemeClr val="tx1"/>
                </a:solidFill>
              </a:rPr>
              <a:t>be  responsible for ensuring that effective dust control measures during all phases of development, construction and operation of the Landfill are provided to prevent any visible dust emission from impacting surrounding areas. The dust control management plan for the Landfill, which must identify and address all activities that have a potential to generate fugitive dust, </a:t>
            </a:r>
            <a:r>
              <a:rPr lang="en-US" b="1" dirty="0">
                <a:solidFill>
                  <a:schemeClr val="tx1"/>
                </a:solidFill>
              </a:rPr>
              <a:t>is incorporated and made a part of this Order</a:t>
            </a:r>
            <a:r>
              <a:rPr lang="en-US" dirty="0" smtClean="0">
                <a:solidFill>
                  <a:schemeClr val="tx1"/>
                </a:solidFill>
              </a:rPr>
              <a:t>.”</a:t>
            </a:r>
          </a:p>
          <a:p>
            <a:pPr>
              <a:spcBef>
                <a:spcPts val="0"/>
              </a:spcBef>
              <a:spcAft>
                <a:spcPts val="1200"/>
              </a:spcAft>
            </a:pPr>
            <a:r>
              <a:rPr lang="en-US" dirty="0">
                <a:solidFill>
                  <a:schemeClr val="tx1"/>
                </a:solidFill>
              </a:rPr>
              <a:t>Patterned </a:t>
            </a:r>
            <a:r>
              <a:rPr lang="en-US" dirty="0" smtClean="0">
                <a:solidFill>
                  <a:schemeClr val="tx1"/>
                </a:solidFill>
              </a:rPr>
              <a:t>after “</a:t>
            </a:r>
            <a:r>
              <a:rPr lang="en-US" dirty="0">
                <a:solidFill>
                  <a:schemeClr val="tx1"/>
                </a:solidFill>
              </a:rPr>
              <a:t>Incorporated</a:t>
            </a:r>
            <a:r>
              <a:rPr lang="en-US" dirty="0" smtClean="0">
                <a:solidFill>
                  <a:schemeClr val="tx1"/>
                </a:solidFill>
              </a:rPr>
              <a:t>” LUC Condition 2: </a:t>
            </a:r>
            <a:r>
              <a:rPr lang="en-US" dirty="0">
                <a:solidFill>
                  <a:schemeClr val="tx1"/>
                </a:solidFill>
              </a:rPr>
              <a:t>“In accordance with Chapter 11-60.1 ‘Air Pollution Control,’ Hawai‘i Administrative Rules, the Applicant shall be responsible for ensuring that effective dust control measures during all phases of development, construction, and operation of the landfill expansion are provided to minimize or prevent any visible dust emission from impacting surrounding areas. The Applicant shall develop a dust control management plan that identifies and addresses all activities that have a potential to generate fugitive dust</a:t>
            </a:r>
            <a:r>
              <a:rPr lang="en-US" dirty="0" smtClean="0">
                <a:solidFill>
                  <a:schemeClr val="tx1"/>
                </a:solidFill>
              </a:rPr>
              <a:t>.”</a:t>
            </a:r>
          </a:p>
        </p:txBody>
      </p:sp>
    </p:spTree>
    <p:extLst>
      <p:ext uri="{BB962C8B-B14F-4D97-AF65-F5344CB8AC3E}">
        <p14:creationId xmlns:p14="http://schemas.microsoft.com/office/powerpoint/2010/main" val="3780916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a:effectLst/>
              </a:rPr>
              <a:t>Operations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r>
              <a:rPr lang="en-US" dirty="0">
                <a:solidFill>
                  <a:schemeClr val="tx1"/>
                </a:solidFill>
              </a:rPr>
              <a:t>Ko Olina resident Beverly Munson testified that her lanai was </a:t>
            </a:r>
            <a:r>
              <a:rPr lang="en-US" b="1" dirty="0">
                <a:solidFill>
                  <a:schemeClr val="tx1"/>
                </a:solidFill>
              </a:rPr>
              <a:t>covered with dirt </a:t>
            </a:r>
            <a:r>
              <a:rPr lang="en-US" dirty="0">
                <a:solidFill>
                  <a:schemeClr val="tx1"/>
                </a:solidFill>
              </a:rPr>
              <a:t>every day from the Landfill.</a:t>
            </a:r>
          </a:p>
          <a:p>
            <a:pPr lvl="1"/>
            <a:r>
              <a:rPr lang="en-US" dirty="0">
                <a:solidFill>
                  <a:schemeClr val="tx1"/>
                </a:solidFill>
              </a:rPr>
              <a:t>2011AP 2/8/12 Tr. at 59:19–60:8 (Munson</a:t>
            </a:r>
            <a:r>
              <a:rPr lang="en-US" dirty="0" smtClean="0">
                <a:solidFill>
                  <a:schemeClr val="tx1"/>
                </a:solidFill>
              </a:rPr>
              <a:t>).</a:t>
            </a:r>
          </a:p>
          <a:p>
            <a:r>
              <a:rPr lang="en-US" dirty="0">
                <a:solidFill>
                  <a:schemeClr val="tx1"/>
                </a:solidFill>
              </a:rPr>
              <a:t>“Over the years owners in our community </a:t>
            </a:r>
            <a:r>
              <a:rPr lang="en-US" dirty="0" smtClean="0">
                <a:solidFill>
                  <a:schemeClr val="tx1"/>
                </a:solidFill>
              </a:rPr>
              <a:t>and neighboring </a:t>
            </a:r>
            <a:r>
              <a:rPr lang="en-US" dirty="0">
                <a:solidFill>
                  <a:schemeClr val="tx1"/>
                </a:solidFill>
              </a:rPr>
              <a:t>communities have written letters and made oral testimony about </a:t>
            </a:r>
            <a:r>
              <a:rPr lang="en-US" dirty="0" smtClean="0">
                <a:solidFill>
                  <a:schemeClr val="tx1"/>
                </a:solidFill>
              </a:rPr>
              <a:t>the dirt</a:t>
            </a:r>
            <a:r>
              <a:rPr lang="en-US" dirty="0">
                <a:solidFill>
                  <a:schemeClr val="tx1"/>
                </a:solidFill>
              </a:rPr>
              <a:t>, debris, and odors generated by the Landfill</a:t>
            </a:r>
            <a:r>
              <a:rPr lang="en-US" dirty="0" smtClean="0">
                <a:solidFill>
                  <a:schemeClr val="tx1"/>
                </a:solidFill>
              </a:rPr>
              <a:t>.”</a:t>
            </a:r>
          </a:p>
          <a:p>
            <a:pPr lvl="1"/>
            <a:r>
              <a:rPr lang="en-US" dirty="0" smtClean="0">
                <a:solidFill>
                  <a:schemeClr val="tx1"/>
                </a:solidFill>
              </a:rPr>
              <a:t>2011AP Written Direct Testimony of Beverly Munson at 6.</a:t>
            </a:r>
          </a:p>
          <a:p>
            <a:pPr>
              <a:spcBef>
                <a:spcPts val="0"/>
              </a:spcBef>
              <a:spcAft>
                <a:spcPts val="1200"/>
              </a:spcAft>
            </a:pPr>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40810930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4800" dirty="0" smtClean="0">
                <a:effectLst/>
              </a:rPr>
              <a:t>Operations – Visual Blight</a:t>
            </a:r>
            <a:endParaRPr lang="en-US" sz="4800"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dirty="0" smtClean="0">
                <a:solidFill>
                  <a:schemeClr val="tx1"/>
                </a:solidFill>
              </a:rPr>
              <a:t>KOCA </a:t>
            </a:r>
            <a:r>
              <a:rPr lang="en-US" dirty="0">
                <a:solidFill>
                  <a:schemeClr val="tx1"/>
                </a:solidFill>
              </a:rPr>
              <a:t>Condition </a:t>
            </a:r>
            <a:r>
              <a:rPr lang="en-US" b="1" dirty="0">
                <a:solidFill>
                  <a:schemeClr val="tx1"/>
                </a:solidFill>
              </a:rPr>
              <a:t>2.f</a:t>
            </a:r>
            <a:r>
              <a:rPr lang="en-US" dirty="0">
                <a:solidFill>
                  <a:schemeClr val="tx1"/>
                </a:solidFill>
              </a:rPr>
              <a:t>: “The ENV shall prepare, implement and maintain a </a:t>
            </a:r>
            <a:r>
              <a:rPr lang="en-US" b="1" dirty="0">
                <a:solidFill>
                  <a:schemeClr val="tx1"/>
                </a:solidFill>
              </a:rPr>
              <a:t>landscaping plan </a:t>
            </a:r>
            <a:r>
              <a:rPr lang="en-US" dirty="0">
                <a:solidFill>
                  <a:schemeClr val="tx1"/>
                </a:solidFill>
              </a:rPr>
              <a:t>for the Landfill that (1) incorporates the features of the surrounding natural landscape and enables the Landfill to blend seamlessly into its environment and (2) reduces erosion and rivulets at the Landfill. Prior to the implementation of the landscaping plan, the ENV shall submit the plan to the Association for review and comment</a:t>
            </a:r>
            <a:r>
              <a:rPr lang="en-US" dirty="0" smtClean="0">
                <a:solidFill>
                  <a:schemeClr val="tx1"/>
                </a:solidFill>
              </a:rPr>
              <a:t>.”</a:t>
            </a:r>
          </a:p>
          <a:p>
            <a:pPr>
              <a:spcBef>
                <a:spcPts val="0"/>
              </a:spcBef>
              <a:spcAft>
                <a:spcPts val="1200"/>
              </a:spcAft>
            </a:pPr>
            <a:endParaRPr lang="en-US" dirty="0">
              <a:solidFill>
                <a:schemeClr val="tx1"/>
              </a:solidFill>
            </a:endParaRPr>
          </a:p>
        </p:txBody>
      </p:sp>
    </p:spTree>
    <p:extLst>
      <p:ext uri="{BB962C8B-B14F-4D97-AF65-F5344CB8AC3E}">
        <p14:creationId xmlns:p14="http://schemas.microsoft.com/office/powerpoint/2010/main" val="1217942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a:effectLst/>
              </a:rPr>
              <a:t>Operations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dirty="0" smtClean="0">
                <a:solidFill>
                  <a:schemeClr val="tx1"/>
                </a:solidFill>
              </a:rPr>
              <a:t>Ko </a:t>
            </a:r>
            <a:r>
              <a:rPr lang="en-US" dirty="0">
                <a:solidFill>
                  <a:schemeClr val="tx1"/>
                </a:solidFill>
              </a:rPr>
              <a:t>Olina’s residents, workers and visitors have expressed concerns regarding the </a:t>
            </a:r>
            <a:r>
              <a:rPr lang="en-US" b="1" dirty="0" smtClean="0">
                <a:solidFill>
                  <a:schemeClr val="tx1"/>
                </a:solidFill>
              </a:rPr>
              <a:t>visual blight </a:t>
            </a:r>
            <a:r>
              <a:rPr lang="en-US" dirty="0" smtClean="0">
                <a:solidFill>
                  <a:schemeClr val="tx1"/>
                </a:solidFill>
              </a:rPr>
              <a:t>of the </a:t>
            </a:r>
            <a:r>
              <a:rPr lang="en-US" dirty="0">
                <a:solidFill>
                  <a:schemeClr val="tx1"/>
                </a:solidFill>
              </a:rPr>
              <a:t>Landfill.</a:t>
            </a:r>
          </a:p>
          <a:p>
            <a:pPr lvl="1">
              <a:spcBef>
                <a:spcPts val="0"/>
              </a:spcBef>
              <a:spcAft>
                <a:spcPts val="1200"/>
              </a:spcAft>
            </a:pPr>
            <a:r>
              <a:rPr lang="en-US" dirty="0">
                <a:solidFill>
                  <a:schemeClr val="tx1"/>
                </a:solidFill>
              </a:rPr>
              <a:t>2011AP Williams Written Direct Testimony at 9 (¶ 29).</a:t>
            </a:r>
          </a:p>
          <a:p>
            <a:pPr>
              <a:spcBef>
                <a:spcPts val="0"/>
              </a:spcBef>
              <a:spcAft>
                <a:spcPts val="1200"/>
              </a:spcAft>
            </a:pPr>
            <a:r>
              <a:rPr lang="en-US" dirty="0">
                <a:solidFill>
                  <a:schemeClr val="tx1"/>
                </a:solidFill>
              </a:rPr>
              <a:t>“The dump is a </a:t>
            </a:r>
            <a:r>
              <a:rPr lang="en-US" b="1" dirty="0">
                <a:solidFill>
                  <a:schemeClr val="tx1"/>
                </a:solidFill>
              </a:rPr>
              <a:t>visual</a:t>
            </a:r>
            <a:r>
              <a:rPr lang="en-US" dirty="0">
                <a:solidFill>
                  <a:schemeClr val="tx1"/>
                </a:solidFill>
              </a:rPr>
              <a:t> </a:t>
            </a:r>
            <a:r>
              <a:rPr lang="en-US" b="1" dirty="0" smtClean="0">
                <a:solidFill>
                  <a:schemeClr val="tx1"/>
                </a:solidFill>
              </a:rPr>
              <a:t>blight</a:t>
            </a:r>
            <a:r>
              <a:rPr lang="en-US" dirty="0" smtClean="0">
                <a:solidFill>
                  <a:schemeClr val="tx1"/>
                </a:solidFill>
              </a:rPr>
              <a:t> growing </a:t>
            </a:r>
            <a:r>
              <a:rPr lang="en-US" dirty="0">
                <a:solidFill>
                  <a:schemeClr val="tx1"/>
                </a:solidFill>
              </a:rPr>
              <a:t>steadily larger on the mountainside above our otherwise pristine </a:t>
            </a:r>
            <a:r>
              <a:rPr lang="en-US" dirty="0" smtClean="0">
                <a:solidFill>
                  <a:schemeClr val="tx1"/>
                </a:solidFill>
              </a:rPr>
              <a:t>resort community.” </a:t>
            </a:r>
          </a:p>
          <a:p>
            <a:pPr lvl="1">
              <a:spcBef>
                <a:spcPts val="0"/>
              </a:spcBef>
              <a:spcAft>
                <a:spcPts val="1200"/>
              </a:spcAft>
            </a:pPr>
            <a:r>
              <a:rPr lang="en-US" dirty="0" smtClean="0">
                <a:solidFill>
                  <a:schemeClr val="tx1"/>
                </a:solidFill>
              </a:rPr>
              <a:t>2011AP Ex. K120 (8/12/11 letter from Greg Nichols of Ko Olina Golf Club).</a:t>
            </a:r>
            <a:endParaRPr lang="en-US" dirty="0">
              <a:solidFill>
                <a:schemeClr val="tx1"/>
              </a:solidFill>
            </a:endParaRPr>
          </a:p>
        </p:txBody>
      </p:sp>
    </p:spTree>
    <p:extLst>
      <p:ext uri="{BB962C8B-B14F-4D97-AF65-F5344CB8AC3E}">
        <p14:creationId xmlns:p14="http://schemas.microsoft.com/office/powerpoint/2010/main" val="650252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Do It the Right Way</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4525963"/>
          </a:xfrm>
        </p:spPr>
        <p:txBody>
          <a:bodyPr>
            <a:normAutofit/>
          </a:bodyPr>
          <a:lstStyle/>
          <a:p>
            <a:pPr>
              <a:spcBef>
                <a:spcPts val="0"/>
              </a:spcBef>
              <a:spcAft>
                <a:spcPts val="1200"/>
              </a:spcAft>
            </a:pPr>
            <a:r>
              <a:rPr lang="en-US" sz="3200" dirty="0" smtClean="0">
                <a:solidFill>
                  <a:schemeClr val="tx1"/>
                </a:solidFill>
                <a:latin typeface="Century Schoolbook" pitchFamily="18" charset="0"/>
              </a:rPr>
              <a:t>Procedurally</a:t>
            </a:r>
          </a:p>
          <a:p>
            <a:pPr lvl="1">
              <a:spcBef>
                <a:spcPts val="0"/>
              </a:spcBef>
              <a:spcAft>
                <a:spcPts val="1200"/>
              </a:spcAft>
            </a:pPr>
            <a:r>
              <a:rPr lang="en-US" sz="2800" dirty="0" smtClean="0">
                <a:solidFill>
                  <a:schemeClr val="tx1"/>
                </a:solidFill>
                <a:latin typeface="Century Schoolbook" pitchFamily="18" charset="0"/>
              </a:rPr>
              <a:t>LUC Remand Instructions</a:t>
            </a:r>
          </a:p>
          <a:p>
            <a:pPr lvl="1">
              <a:spcBef>
                <a:spcPts val="0"/>
              </a:spcBef>
              <a:spcAft>
                <a:spcPts val="1200"/>
              </a:spcAft>
            </a:pPr>
            <a:r>
              <a:rPr lang="en-US" sz="2800" dirty="0" smtClean="0">
                <a:solidFill>
                  <a:schemeClr val="tx1"/>
                </a:solidFill>
                <a:latin typeface="Century Schoolbook" pitchFamily="18" charset="0"/>
              </a:rPr>
              <a:t>Attestation Requirement and New Commissioner</a:t>
            </a:r>
          </a:p>
          <a:p>
            <a:pPr lvl="1">
              <a:spcBef>
                <a:spcPts val="0"/>
              </a:spcBef>
              <a:spcAft>
                <a:spcPts val="1200"/>
              </a:spcAft>
            </a:pPr>
            <a:r>
              <a:rPr lang="en-US" sz="2800" dirty="0" err="1" smtClean="0">
                <a:solidFill>
                  <a:schemeClr val="tx1"/>
                </a:solidFill>
                <a:latin typeface="Century Schoolbook" pitchFamily="18" charset="0"/>
              </a:rPr>
              <a:t>Decisionmaking</a:t>
            </a:r>
            <a:r>
              <a:rPr lang="en-US" sz="2800" dirty="0" smtClean="0">
                <a:solidFill>
                  <a:schemeClr val="tx1"/>
                </a:solidFill>
                <a:latin typeface="Century Schoolbook" pitchFamily="18" charset="0"/>
              </a:rPr>
              <a:t> before the Planning Commission</a:t>
            </a:r>
          </a:p>
          <a:p>
            <a:pPr>
              <a:spcBef>
                <a:spcPts val="0"/>
              </a:spcBef>
              <a:spcAft>
                <a:spcPts val="1200"/>
              </a:spcAft>
            </a:pPr>
            <a:r>
              <a:rPr lang="en-US" sz="3200" dirty="0" smtClean="0">
                <a:solidFill>
                  <a:schemeClr val="tx1"/>
                </a:solidFill>
                <a:latin typeface="Century Schoolbook" pitchFamily="18" charset="0"/>
              </a:rPr>
              <a:t>Conditions Imposed</a:t>
            </a:r>
            <a:endParaRPr lang="en-US" sz="3200" dirty="0">
              <a:solidFill>
                <a:schemeClr val="tx1"/>
              </a:solidFill>
              <a:latin typeface="Century Schoolbook" pitchFamily="18" charset="0"/>
            </a:endParaRPr>
          </a:p>
        </p:txBody>
      </p:sp>
    </p:spTree>
    <p:extLst>
      <p:ext uri="{BB962C8B-B14F-4D97-AF65-F5344CB8AC3E}">
        <p14:creationId xmlns:p14="http://schemas.microsoft.com/office/powerpoint/2010/main" val="35289895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2717"/>
            <a:ext cx="8202192" cy="6463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159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pPr>
              <a:lnSpc>
                <a:spcPts val="4500"/>
              </a:lnSpc>
            </a:pPr>
            <a:r>
              <a:rPr lang="en-US" sz="3600" b="1" dirty="0" smtClean="0">
                <a:effectLst/>
              </a:rPr>
              <a:t>Consensus on Condition 2g</a:t>
            </a:r>
            <a:endParaRPr lang="en-US" sz="3600" b="1" dirty="0">
              <a:effectLst/>
            </a:endParaRPr>
          </a:p>
        </p:txBody>
      </p:sp>
      <p:sp>
        <p:nvSpPr>
          <p:cNvPr id="3" name="Content Placeholder 2"/>
          <p:cNvSpPr>
            <a:spLocks noGrp="1"/>
          </p:cNvSpPr>
          <p:nvPr>
            <p:ph idx="1"/>
          </p:nvPr>
        </p:nvSpPr>
        <p:spPr>
          <a:xfrm>
            <a:off x="457200" y="1371600"/>
            <a:ext cx="8229600" cy="4525963"/>
          </a:xfrm>
        </p:spPr>
        <p:txBody>
          <a:bodyPr>
            <a:noAutofit/>
          </a:bodyPr>
          <a:lstStyle/>
          <a:p>
            <a:pPr>
              <a:spcAft>
                <a:spcPts val="600"/>
              </a:spcAft>
            </a:pPr>
            <a:r>
              <a:rPr lang="en-US" sz="3500" dirty="0" smtClean="0">
                <a:solidFill>
                  <a:schemeClr val="tx1"/>
                </a:solidFill>
                <a:latin typeface="Century Schoolbook" pitchFamily="18" charset="0"/>
              </a:rPr>
              <a:t>“I believe there was </a:t>
            </a:r>
            <a:r>
              <a:rPr lang="en-US" sz="3500" b="1" dirty="0" smtClean="0">
                <a:solidFill>
                  <a:schemeClr val="tx1"/>
                </a:solidFill>
                <a:latin typeface="Century Schoolbook" pitchFamily="18" charset="0"/>
              </a:rPr>
              <a:t>consensus</a:t>
            </a:r>
            <a:r>
              <a:rPr lang="en-US" sz="3500" dirty="0" smtClean="0">
                <a:solidFill>
                  <a:schemeClr val="tx1"/>
                </a:solidFill>
                <a:latin typeface="Century Schoolbook" pitchFamily="18" charset="0"/>
              </a:rPr>
              <a:t> on </a:t>
            </a:r>
            <a:r>
              <a:rPr lang="en-US" sz="3500" dirty="0" err="1" smtClean="0">
                <a:solidFill>
                  <a:schemeClr val="tx1"/>
                </a:solidFill>
                <a:latin typeface="Century Schoolbook" pitchFamily="18" charset="0"/>
              </a:rPr>
              <a:t>KOCA’s</a:t>
            </a:r>
            <a:r>
              <a:rPr lang="en-US" sz="3500" dirty="0" smtClean="0">
                <a:solidFill>
                  <a:schemeClr val="tx1"/>
                </a:solidFill>
                <a:latin typeface="Century Schoolbook" pitchFamily="18" charset="0"/>
              </a:rPr>
              <a:t> condition of 1c, 2c, 2d, 2e, </a:t>
            </a:r>
            <a:r>
              <a:rPr lang="en-US" sz="3500" b="1" dirty="0" smtClean="0">
                <a:solidFill>
                  <a:schemeClr val="tx1"/>
                </a:solidFill>
                <a:latin typeface="Century Schoolbook" pitchFamily="18" charset="0"/>
              </a:rPr>
              <a:t>2g</a:t>
            </a:r>
            <a:r>
              <a:rPr lang="en-US" sz="3500" dirty="0" smtClean="0">
                <a:solidFill>
                  <a:schemeClr val="tx1"/>
                </a:solidFill>
                <a:latin typeface="Century Schoolbook" pitchFamily="18" charset="0"/>
              </a:rPr>
              <a:t>, 2i, 2j.”</a:t>
            </a:r>
          </a:p>
          <a:p>
            <a:pPr lvl="1">
              <a:spcAft>
                <a:spcPts val="600"/>
              </a:spcAft>
            </a:pPr>
            <a:r>
              <a:rPr lang="en-US" sz="2000" dirty="0" smtClean="0">
                <a:solidFill>
                  <a:schemeClr val="tx1"/>
                </a:solidFill>
                <a:latin typeface="Century Schoolbook" pitchFamily="18" charset="0"/>
              </a:rPr>
              <a:t>Ex. 7 (4/11/19 Tr.) at 17:5-6 (Anderson).</a:t>
            </a:r>
          </a:p>
        </p:txBody>
      </p:sp>
    </p:spTree>
    <p:extLst>
      <p:ext uri="{BB962C8B-B14F-4D97-AF65-F5344CB8AC3E}">
        <p14:creationId xmlns:p14="http://schemas.microsoft.com/office/powerpoint/2010/main" val="32134777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Operations - Trucks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dirty="0" smtClean="0">
                <a:solidFill>
                  <a:schemeClr val="tx1"/>
                </a:solidFill>
              </a:rPr>
              <a:t>KOCA </a:t>
            </a:r>
            <a:r>
              <a:rPr lang="en-US" dirty="0">
                <a:solidFill>
                  <a:schemeClr val="tx1"/>
                </a:solidFill>
              </a:rPr>
              <a:t>Condition </a:t>
            </a:r>
            <a:r>
              <a:rPr lang="en-US" b="1" dirty="0">
                <a:solidFill>
                  <a:schemeClr val="tx1"/>
                </a:solidFill>
              </a:rPr>
              <a:t>2.g</a:t>
            </a:r>
            <a:r>
              <a:rPr lang="en-US" dirty="0">
                <a:solidFill>
                  <a:schemeClr val="tx1"/>
                </a:solidFill>
              </a:rPr>
              <a:t>: “The ENV shall prepare, implement and maintain a </a:t>
            </a:r>
            <a:r>
              <a:rPr lang="en-US" b="1" dirty="0" smtClean="0">
                <a:solidFill>
                  <a:schemeClr val="tx1"/>
                </a:solidFill>
              </a:rPr>
              <a:t>schedule </a:t>
            </a:r>
            <a:r>
              <a:rPr lang="en-US" dirty="0" smtClean="0">
                <a:solidFill>
                  <a:schemeClr val="tx1"/>
                </a:solidFill>
              </a:rPr>
              <a:t>pursuant </a:t>
            </a:r>
            <a:r>
              <a:rPr lang="en-US" dirty="0">
                <a:solidFill>
                  <a:schemeClr val="tx1"/>
                </a:solidFill>
              </a:rPr>
              <a:t>to which City and commercial </a:t>
            </a:r>
            <a:r>
              <a:rPr lang="en-US" b="1" dirty="0">
                <a:solidFill>
                  <a:schemeClr val="tx1"/>
                </a:solidFill>
              </a:rPr>
              <a:t>waste collection and transportation vehicles</a:t>
            </a:r>
            <a:r>
              <a:rPr lang="en-US" dirty="0">
                <a:solidFill>
                  <a:schemeClr val="tx1"/>
                </a:solidFill>
              </a:rPr>
              <a:t> enter the Landfill without waiting or queuing on Farrington Highway for a period of more than five minutes</a:t>
            </a:r>
            <a:r>
              <a:rPr lang="en-US" dirty="0" smtClean="0">
                <a:solidFill>
                  <a:schemeClr val="tx1"/>
                </a:solidFill>
              </a:rPr>
              <a:t>.”</a:t>
            </a:r>
          </a:p>
          <a:p>
            <a:pPr>
              <a:spcBef>
                <a:spcPts val="0"/>
              </a:spcBef>
              <a:spcAft>
                <a:spcPts val="1200"/>
              </a:spcAft>
            </a:pPr>
            <a:r>
              <a:rPr lang="en-US" dirty="0">
                <a:solidFill>
                  <a:schemeClr val="tx1"/>
                </a:solidFill>
              </a:rPr>
              <a:t>Ko </a:t>
            </a:r>
            <a:r>
              <a:rPr lang="en-US" dirty="0" err="1">
                <a:solidFill>
                  <a:schemeClr val="tx1"/>
                </a:solidFill>
              </a:rPr>
              <a:t>Olina’s</a:t>
            </a:r>
            <a:r>
              <a:rPr lang="en-US" dirty="0">
                <a:solidFill>
                  <a:schemeClr val="tx1"/>
                </a:solidFill>
              </a:rPr>
              <a:t> residents, workers and visitors have expressed concerns about </a:t>
            </a:r>
            <a:r>
              <a:rPr lang="en-US" b="1" dirty="0">
                <a:solidFill>
                  <a:schemeClr val="tx1"/>
                </a:solidFill>
              </a:rPr>
              <a:t>heavy truck traffic</a:t>
            </a:r>
            <a:r>
              <a:rPr lang="en-US" dirty="0">
                <a:solidFill>
                  <a:schemeClr val="tx1"/>
                </a:solidFill>
              </a:rPr>
              <a:t>.</a:t>
            </a:r>
          </a:p>
          <a:p>
            <a:pPr lvl="1">
              <a:spcBef>
                <a:spcPts val="0"/>
              </a:spcBef>
              <a:spcAft>
                <a:spcPts val="1200"/>
              </a:spcAft>
            </a:pPr>
            <a:r>
              <a:rPr lang="en-US" dirty="0">
                <a:solidFill>
                  <a:schemeClr val="tx1"/>
                </a:solidFill>
              </a:rPr>
              <a:t>2011AP Williams Written Direct Testimony at 9 (¶ 29).</a:t>
            </a:r>
          </a:p>
          <a:p>
            <a:pPr>
              <a:spcBef>
                <a:spcPts val="0"/>
              </a:spcBef>
              <a:spcAft>
                <a:spcPts val="1200"/>
              </a:spcAft>
            </a:pPr>
            <a:endParaRPr lang="en-US" dirty="0" smtClean="0">
              <a:solidFill>
                <a:schemeClr val="tx1"/>
              </a:solidFill>
            </a:endParaRPr>
          </a:p>
        </p:txBody>
      </p:sp>
    </p:spTree>
    <p:extLst>
      <p:ext uri="{BB962C8B-B14F-4D97-AF65-F5344CB8AC3E}">
        <p14:creationId xmlns:p14="http://schemas.microsoft.com/office/powerpoint/2010/main" val="2635127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Operations - Litter</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dirty="0">
                <a:solidFill>
                  <a:schemeClr val="tx1"/>
                </a:solidFill>
              </a:rPr>
              <a:t>KOCA Condition </a:t>
            </a:r>
            <a:r>
              <a:rPr lang="en-US" b="1" dirty="0">
                <a:solidFill>
                  <a:schemeClr val="tx1"/>
                </a:solidFill>
              </a:rPr>
              <a:t>2.i</a:t>
            </a:r>
            <a:r>
              <a:rPr lang="en-US" dirty="0">
                <a:solidFill>
                  <a:schemeClr val="tx1"/>
                </a:solidFill>
              </a:rPr>
              <a:t>: “The ENV shall prepare, implement and maintain a </a:t>
            </a:r>
            <a:r>
              <a:rPr lang="en-US" b="1" dirty="0">
                <a:solidFill>
                  <a:schemeClr val="tx1"/>
                </a:solidFill>
              </a:rPr>
              <a:t>schedule for the weekly monitoring and removal of waste</a:t>
            </a:r>
            <a:r>
              <a:rPr lang="en-US" dirty="0">
                <a:solidFill>
                  <a:schemeClr val="tx1"/>
                </a:solidFill>
              </a:rPr>
              <a:t>, including but not limited to trash and debris, </a:t>
            </a:r>
            <a:r>
              <a:rPr lang="en-US" b="1" dirty="0">
                <a:solidFill>
                  <a:schemeClr val="tx1"/>
                </a:solidFill>
              </a:rPr>
              <a:t>in the area surrounding the Landfill</a:t>
            </a:r>
            <a:r>
              <a:rPr lang="en-US" dirty="0" smtClean="0">
                <a:solidFill>
                  <a:schemeClr val="tx1"/>
                </a:solidFill>
              </a:rPr>
              <a:t>.”</a:t>
            </a:r>
          </a:p>
          <a:p>
            <a:pPr>
              <a:spcBef>
                <a:spcPts val="0"/>
              </a:spcBef>
              <a:spcAft>
                <a:spcPts val="1200"/>
              </a:spcAft>
            </a:pPr>
            <a:r>
              <a:rPr lang="en-US" dirty="0">
                <a:solidFill>
                  <a:schemeClr val="tx1"/>
                </a:solidFill>
              </a:rPr>
              <a:t>KOCA Condition </a:t>
            </a:r>
            <a:r>
              <a:rPr lang="en-US" b="1" dirty="0">
                <a:solidFill>
                  <a:schemeClr val="tx1"/>
                </a:solidFill>
              </a:rPr>
              <a:t>2.j</a:t>
            </a:r>
            <a:r>
              <a:rPr lang="en-US" dirty="0">
                <a:solidFill>
                  <a:schemeClr val="tx1"/>
                </a:solidFill>
              </a:rPr>
              <a:t>: “The ENV shall monitor whether City and commercial vehicles entering the Landfill have </a:t>
            </a:r>
            <a:r>
              <a:rPr lang="en-US" b="1" dirty="0">
                <a:solidFill>
                  <a:schemeClr val="tx1"/>
                </a:solidFill>
              </a:rPr>
              <a:t>covered and secured their loads</a:t>
            </a:r>
            <a:r>
              <a:rPr lang="en-US" dirty="0">
                <a:solidFill>
                  <a:schemeClr val="tx1"/>
                </a:solidFill>
              </a:rPr>
              <a:t> to prevent the spilling or scattering of the contents and shall enforce violations</a:t>
            </a:r>
            <a:r>
              <a:rPr lang="en-US" dirty="0" smtClean="0">
                <a:solidFill>
                  <a:schemeClr val="tx1"/>
                </a:solidFill>
              </a:rPr>
              <a:t>.”</a:t>
            </a:r>
            <a:endParaRPr lang="en-US" dirty="0">
              <a:solidFill>
                <a:schemeClr val="tx1"/>
              </a:solidFill>
            </a:endParaRPr>
          </a:p>
          <a:p>
            <a:pPr>
              <a:spcBef>
                <a:spcPts val="0"/>
              </a:spcBef>
              <a:spcAft>
                <a:spcPts val="1200"/>
              </a:spcAft>
            </a:pPr>
            <a:endParaRPr lang="en-US" dirty="0">
              <a:solidFill>
                <a:schemeClr val="tx1"/>
              </a:solidFill>
            </a:endParaRPr>
          </a:p>
        </p:txBody>
      </p:sp>
    </p:spTree>
    <p:extLst>
      <p:ext uri="{BB962C8B-B14F-4D97-AF65-F5344CB8AC3E}">
        <p14:creationId xmlns:p14="http://schemas.microsoft.com/office/powerpoint/2010/main" val="42238091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Operations - Litter</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dirty="0">
                <a:solidFill>
                  <a:schemeClr val="tx1"/>
                </a:solidFill>
              </a:rPr>
              <a:t>“For years I have observed rubbish trucks pass the resort with an abundant amount of trash and debris </a:t>
            </a:r>
            <a:r>
              <a:rPr lang="en-US" b="1" dirty="0">
                <a:solidFill>
                  <a:schemeClr val="tx1"/>
                </a:solidFill>
              </a:rPr>
              <a:t>flying from their trucks that litter Farrington Hwy and the resort</a:t>
            </a:r>
            <a:r>
              <a:rPr lang="en-US" dirty="0">
                <a:solidFill>
                  <a:schemeClr val="tx1"/>
                </a:solidFill>
              </a:rPr>
              <a:t>. We are continuously picking up the debris on a daily basis and found that it is a never ending task to control.”</a:t>
            </a:r>
          </a:p>
          <a:p>
            <a:pPr lvl="1">
              <a:spcBef>
                <a:spcPts val="0"/>
              </a:spcBef>
              <a:spcAft>
                <a:spcPts val="1200"/>
              </a:spcAft>
            </a:pPr>
            <a:r>
              <a:rPr lang="en-US" dirty="0">
                <a:solidFill>
                  <a:schemeClr val="tx1"/>
                </a:solidFill>
              </a:rPr>
              <a:t>2011AP Ex. K42 (8/11/11 letter from Alan Nakamura of Ko </a:t>
            </a:r>
            <a:r>
              <a:rPr lang="en-US" dirty="0" err="1">
                <a:solidFill>
                  <a:schemeClr val="tx1"/>
                </a:solidFill>
              </a:rPr>
              <a:t>Olina</a:t>
            </a:r>
            <a:r>
              <a:rPr lang="en-US" dirty="0">
                <a:solidFill>
                  <a:schemeClr val="tx1"/>
                </a:solidFill>
              </a:rPr>
              <a:t> Golf Course).</a:t>
            </a:r>
          </a:p>
          <a:p>
            <a:pPr>
              <a:spcBef>
                <a:spcPts val="0"/>
              </a:spcBef>
              <a:spcAft>
                <a:spcPts val="1200"/>
              </a:spcAft>
            </a:pPr>
            <a:r>
              <a:rPr lang="en-US" dirty="0" smtClean="0">
                <a:solidFill>
                  <a:schemeClr val="tx1"/>
                </a:solidFill>
              </a:rPr>
              <a:t>Ko </a:t>
            </a:r>
            <a:r>
              <a:rPr lang="en-US" dirty="0" err="1">
                <a:solidFill>
                  <a:schemeClr val="tx1"/>
                </a:solidFill>
              </a:rPr>
              <a:t>Olina’s</a:t>
            </a:r>
            <a:r>
              <a:rPr lang="en-US" dirty="0">
                <a:solidFill>
                  <a:schemeClr val="tx1"/>
                </a:solidFill>
              </a:rPr>
              <a:t> residents, workers and visitors have expressed concerns regarding </a:t>
            </a:r>
            <a:r>
              <a:rPr lang="en-US" b="1" dirty="0">
                <a:solidFill>
                  <a:schemeClr val="tx1"/>
                </a:solidFill>
              </a:rPr>
              <a:t>windblown litter </a:t>
            </a:r>
            <a:r>
              <a:rPr lang="en-US" dirty="0">
                <a:solidFill>
                  <a:schemeClr val="tx1"/>
                </a:solidFill>
              </a:rPr>
              <a:t>from the Landfill.</a:t>
            </a:r>
          </a:p>
          <a:p>
            <a:pPr lvl="1">
              <a:spcBef>
                <a:spcPts val="0"/>
              </a:spcBef>
              <a:spcAft>
                <a:spcPts val="1200"/>
              </a:spcAft>
            </a:pPr>
            <a:r>
              <a:rPr lang="en-US" dirty="0">
                <a:solidFill>
                  <a:schemeClr val="tx1"/>
                </a:solidFill>
              </a:rPr>
              <a:t>2011AP Williams Written Direct Testimony at 9 (¶ 29</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3985518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4400" dirty="0" smtClean="0">
                <a:effectLst/>
              </a:rPr>
              <a:t>Operations – Noise and Odor</a:t>
            </a:r>
            <a:endParaRPr lang="en-US" sz="4400"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dirty="0" smtClean="0">
                <a:solidFill>
                  <a:schemeClr val="tx1"/>
                </a:solidFill>
              </a:rPr>
              <a:t>KOCA </a:t>
            </a:r>
            <a:r>
              <a:rPr lang="en-US" dirty="0">
                <a:solidFill>
                  <a:schemeClr val="tx1"/>
                </a:solidFill>
              </a:rPr>
              <a:t>Condition </a:t>
            </a:r>
            <a:r>
              <a:rPr lang="en-US" b="1" dirty="0">
                <a:solidFill>
                  <a:schemeClr val="tx1"/>
                </a:solidFill>
              </a:rPr>
              <a:t>2.h</a:t>
            </a:r>
            <a:r>
              <a:rPr lang="en-US" dirty="0">
                <a:solidFill>
                  <a:schemeClr val="tx1"/>
                </a:solidFill>
              </a:rPr>
              <a:t>: “The ENV shall prepare, implement and maintain a plan to </a:t>
            </a:r>
            <a:r>
              <a:rPr lang="en-US" b="1" dirty="0">
                <a:solidFill>
                  <a:schemeClr val="tx1"/>
                </a:solidFill>
              </a:rPr>
              <a:t>minimize the emission of noise and odors</a:t>
            </a:r>
            <a:r>
              <a:rPr lang="en-US" dirty="0">
                <a:solidFill>
                  <a:schemeClr val="tx1"/>
                </a:solidFill>
              </a:rPr>
              <a:t> from the Landfill. With respect to odors, the plan shall include the use of an odor-neutralizing mist system as contemplated by the FEIS</a:t>
            </a:r>
            <a:r>
              <a:rPr lang="en-US" dirty="0" smtClean="0">
                <a:solidFill>
                  <a:schemeClr val="tx1"/>
                </a:solidFill>
              </a:rPr>
              <a:t>.”</a:t>
            </a:r>
          </a:p>
          <a:p>
            <a:pPr>
              <a:spcBef>
                <a:spcPts val="0"/>
              </a:spcBef>
              <a:spcAft>
                <a:spcPts val="1200"/>
              </a:spcAft>
            </a:pPr>
            <a:endParaRPr lang="en-US" dirty="0" smtClean="0">
              <a:solidFill>
                <a:schemeClr val="tx1"/>
              </a:solidFill>
            </a:endParaRPr>
          </a:p>
          <a:p>
            <a:pPr>
              <a:spcBef>
                <a:spcPts val="0"/>
              </a:spcBef>
              <a:spcAft>
                <a:spcPts val="1200"/>
              </a:spcAft>
            </a:pPr>
            <a:endParaRPr lang="en-US" dirty="0" smtClean="0">
              <a:solidFill>
                <a:schemeClr val="tx1"/>
              </a:solidFill>
            </a:endParaRPr>
          </a:p>
        </p:txBody>
      </p:sp>
    </p:spTree>
    <p:extLst>
      <p:ext uri="{BB962C8B-B14F-4D97-AF65-F5344CB8AC3E}">
        <p14:creationId xmlns:p14="http://schemas.microsoft.com/office/powerpoint/2010/main" val="9733783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4400" dirty="0" smtClean="0">
                <a:effectLst/>
              </a:rPr>
              <a:t>Operations – </a:t>
            </a:r>
            <a:r>
              <a:rPr lang="en-US" sz="4400" dirty="0">
                <a:effectLst/>
              </a:rPr>
              <a:t>Noise and Odor</a:t>
            </a:r>
            <a:endParaRPr lang="en-US" sz="4400"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dirty="0" smtClean="0">
                <a:solidFill>
                  <a:schemeClr val="tx1"/>
                </a:solidFill>
              </a:rPr>
              <a:t>The </a:t>
            </a:r>
            <a:r>
              <a:rPr lang="en-US" b="1" dirty="0">
                <a:solidFill>
                  <a:schemeClr val="tx1"/>
                </a:solidFill>
              </a:rPr>
              <a:t>stench of the Landfill </a:t>
            </a:r>
            <a:r>
              <a:rPr lang="en-US" dirty="0">
                <a:solidFill>
                  <a:schemeClr val="tx1"/>
                </a:solidFill>
              </a:rPr>
              <a:t>has at times been so bad that, if you walk outside, “your throat would actually clench up and your eyes would water</a:t>
            </a:r>
            <a:r>
              <a:rPr lang="en-US" dirty="0" smtClean="0">
                <a:solidFill>
                  <a:schemeClr val="tx1"/>
                </a:solidFill>
              </a:rPr>
              <a:t>.” </a:t>
            </a:r>
          </a:p>
          <a:p>
            <a:pPr lvl="1">
              <a:spcBef>
                <a:spcPts val="0"/>
              </a:spcBef>
              <a:spcAft>
                <a:spcPts val="1200"/>
              </a:spcAft>
            </a:pPr>
            <a:r>
              <a:rPr lang="en-US" dirty="0" smtClean="0">
                <a:solidFill>
                  <a:schemeClr val="tx1"/>
                </a:solidFill>
              </a:rPr>
              <a:t>2011AP </a:t>
            </a:r>
            <a:r>
              <a:rPr lang="en-US" dirty="0">
                <a:solidFill>
                  <a:schemeClr val="tx1"/>
                </a:solidFill>
              </a:rPr>
              <a:t>2/8/12 Tr. at 58:21–24 (Munson</a:t>
            </a:r>
            <a:r>
              <a:rPr lang="en-US" dirty="0" smtClean="0">
                <a:solidFill>
                  <a:schemeClr val="tx1"/>
                </a:solidFill>
              </a:rPr>
              <a:t>).</a:t>
            </a:r>
            <a:endParaRPr lang="en-US" dirty="0">
              <a:solidFill>
                <a:schemeClr val="tx1"/>
              </a:solidFill>
            </a:endParaRPr>
          </a:p>
          <a:p>
            <a:pPr>
              <a:spcBef>
                <a:spcPts val="0"/>
              </a:spcBef>
              <a:spcAft>
                <a:spcPts val="1200"/>
              </a:spcAft>
            </a:pPr>
            <a:r>
              <a:rPr lang="en-US" dirty="0">
                <a:solidFill>
                  <a:schemeClr val="tx1"/>
                </a:solidFill>
              </a:rPr>
              <a:t>“Ambiance is very essential and to see debris, such as disposed </a:t>
            </a:r>
            <a:r>
              <a:rPr lang="en-US" dirty="0" smtClean="0">
                <a:solidFill>
                  <a:schemeClr val="tx1"/>
                </a:solidFill>
              </a:rPr>
              <a:t>medical needles</a:t>
            </a:r>
            <a:r>
              <a:rPr lang="en-US" dirty="0">
                <a:solidFill>
                  <a:schemeClr val="tx1"/>
                </a:solidFill>
              </a:rPr>
              <a:t>, garbage bags coming in from the landfill and the </a:t>
            </a:r>
            <a:r>
              <a:rPr lang="en-US" b="1" dirty="0">
                <a:solidFill>
                  <a:schemeClr val="tx1"/>
                </a:solidFill>
              </a:rPr>
              <a:t>whiff of the sour smell </a:t>
            </a:r>
            <a:r>
              <a:rPr lang="en-US" b="1" dirty="0" smtClean="0">
                <a:solidFill>
                  <a:schemeClr val="tx1"/>
                </a:solidFill>
              </a:rPr>
              <a:t>of the </a:t>
            </a:r>
            <a:r>
              <a:rPr lang="en-US" b="1" dirty="0">
                <a:solidFill>
                  <a:schemeClr val="tx1"/>
                </a:solidFill>
              </a:rPr>
              <a:t>landfill across the street </a:t>
            </a:r>
            <a:r>
              <a:rPr lang="en-US" dirty="0">
                <a:solidFill>
                  <a:schemeClr val="tx1"/>
                </a:solidFill>
              </a:rPr>
              <a:t>is just not one of the impressions we would like </a:t>
            </a:r>
            <a:r>
              <a:rPr lang="en-US" dirty="0" smtClean="0">
                <a:solidFill>
                  <a:schemeClr val="tx1"/>
                </a:solidFill>
              </a:rPr>
              <a:t>to deliver </a:t>
            </a:r>
            <a:r>
              <a:rPr lang="en-US" dirty="0">
                <a:solidFill>
                  <a:schemeClr val="tx1"/>
                </a:solidFill>
              </a:rPr>
              <a:t>to our clients</a:t>
            </a:r>
            <a:r>
              <a:rPr lang="en-US" dirty="0" smtClean="0">
                <a:solidFill>
                  <a:schemeClr val="tx1"/>
                </a:solidFill>
              </a:rPr>
              <a:t>.”</a:t>
            </a:r>
          </a:p>
          <a:p>
            <a:pPr lvl="1">
              <a:spcBef>
                <a:spcPts val="0"/>
              </a:spcBef>
              <a:spcAft>
                <a:spcPts val="1200"/>
              </a:spcAft>
            </a:pPr>
            <a:r>
              <a:rPr lang="en-US" dirty="0" smtClean="0">
                <a:solidFill>
                  <a:schemeClr val="tx1"/>
                </a:solidFill>
              </a:rPr>
              <a:t>2011AP Ex.. K45 (8/13/11 letter from Masaki Nagamine of Watabe Wedding Corporation).</a:t>
            </a:r>
            <a:endParaRPr lang="en-US" dirty="0">
              <a:solidFill>
                <a:schemeClr val="tx1"/>
              </a:solidFill>
            </a:endParaRPr>
          </a:p>
        </p:txBody>
      </p:sp>
    </p:spTree>
    <p:extLst>
      <p:ext uri="{BB962C8B-B14F-4D97-AF65-F5344CB8AC3E}">
        <p14:creationId xmlns:p14="http://schemas.microsoft.com/office/powerpoint/2010/main" val="28051448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Reporting &amp; Enforcement</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dirty="0">
                <a:solidFill>
                  <a:schemeClr val="tx1"/>
                </a:solidFill>
              </a:rPr>
              <a:t>KOCA Condition </a:t>
            </a:r>
            <a:r>
              <a:rPr lang="en-US" b="1" dirty="0">
                <a:solidFill>
                  <a:schemeClr val="tx1"/>
                </a:solidFill>
              </a:rPr>
              <a:t>1.f</a:t>
            </a:r>
            <a:r>
              <a:rPr lang="en-US" dirty="0">
                <a:solidFill>
                  <a:schemeClr val="tx1"/>
                </a:solidFill>
              </a:rPr>
              <a:t>: “The ENV shall report to the public every three months on the efforts of the City in regard to the continued use of the WGSL, including any funding arrangements that are being considered by the City. </a:t>
            </a:r>
            <a:r>
              <a:rPr lang="en-US" b="1" dirty="0">
                <a:solidFill>
                  <a:schemeClr val="tx1"/>
                </a:solidFill>
              </a:rPr>
              <a:t>On the date each report is published, the ENV shall send a copy of the report to the Association</a:t>
            </a:r>
            <a:r>
              <a:rPr lang="en-US" b="1" dirty="0" smtClean="0">
                <a:solidFill>
                  <a:schemeClr val="tx1"/>
                </a:solidFill>
              </a:rPr>
              <a:t>.</a:t>
            </a:r>
            <a:r>
              <a:rPr lang="en-US" dirty="0" smtClean="0">
                <a:solidFill>
                  <a:schemeClr val="tx1"/>
                </a:solidFill>
              </a:rPr>
              <a:t>”</a:t>
            </a:r>
          </a:p>
          <a:p>
            <a:pPr>
              <a:spcBef>
                <a:spcPts val="0"/>
              </a:spcBef>
              <a:spcAft>
                <a:spcPts val="1200"/>
              </a:spcAft>
            </a:pPr>
            <a:r>
              <a:rPr lang="en-US" dirty="0">
                <a:solidFill>
                  <a:schemeClr val="tx1"/>
                </a:solidFill>
              </a:rPr>
              <a:t>Patterned </a:t>
            </a:r>
            <a:r>
              <a:rPr lang="en-US" dirty="0" smtClean="0">
                <a:solidFill>
                  <a:schemeClr val="tx1"/>
                </a:solidFill>
              </a:rPr>
              <a:t>after “</a:t>
            </a:r>
            <a:r>
              <a:rPr lang="en-US" dirty="0">
                <a:solidFill>
                  <a:schemeClr val="tx1"/>
                </a:solidFill>
              </a:rPr>
              <a:t>Incorporated” LUC </a:t>
            </a:r>
            <a:r>
              <a:rPr lang="en-US" dirty="0" smtClean="0">
                <a:solidFill>
                  <a:schemeClr val="tx1"/>
                </a:solidFill>
              </a:rPr>
              <a:t>Condition 15: “</a:t>
            </a:r>
            <a:r>
              <a:rPr lang="en-US" dirty="0">
                <a:solidFill>
                  <a:schemeClr val="tx1"/>
                </a:solidFill>
              </a:rPr>
              <a:t>The [ENV] through the City Administration shall report to the public every three months on the efforts of the [ENV] in regard to the continued use of the WGSL, including any funding arrangements that are being considered by the [ENV</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9252763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Reporting &amp; Enforcement</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dirty="0">
                <a:solidFill>
                  <a:schemeClr val="tx1"/>
                </a:solidFill>
              </a:rPr>
              <a:t>KOCA Condition </a:t>
            </a:r>
            <a:r>
              <a:rPr lang="en-US" b="1" dirty="0">
                <a:solidFill>
                  <a:schemeClr val="tx1"/>
                </a:solidFill>
              </a:rPr>
              <a:t>1.g</a:t>
            </a:r>
            <a:r>
              <a:rPr lang="en-US" dirty="0">
                <a:solidFill>
                  <a:schemeClr val="tx1"/>
                </a:solidFill>
              </a:rPr>
              <a:t>: “The ENV shall present to the Planning Commission in a public hearing every six months on the status of the City’s efforts to either reduce or continue the use of the WGSL. </a:t>
            </a:r>
            <a:r>
              <a:rPr lang="en-US" b="1" dirty="0">
                <a:solidFill>
                  <a:schemeClr val="tx1"/>
                </a:solidFill>
              </a:rPr>
              <a:t>The ENV shall provide at least 14 days’ written notice of each hearing to the Association of such hearings</a:t>
            </a:r>
            <a:r>
              <a:rPr lang="en-US" b="1" dirty="0" smtClean="0">
                <a:solidFill>
                  <a:schemeClr val="tx1"/>
                </a:solidFill>
              </a:rPr>
              <a:t>.</a:t>
            </a:r>
            <a:r>
              <a:rPr lang="en-US" dirty="0" smtClean="0">
                <a:solidFill>
                  <a:schemeClr val="tx1"/>
                </a:solidFill>
              </a:rPr>
              <a:t>”</a:t>
            </a:r>
          </a:p>
          <a:p>
            <a:pPr>
              <a:spcBef>
                <a:spcPts val="0"/>
              </a:spcBef>
              <a:spcAft>
                <a:spcPts val="1200"/>
              </a:spcAft>
            </a:pPr>
            <a:r>
              <a:rPr lang="en-US" dirty="0" smtClean="0">
                <a:solidFill>
                  <a:schemeClr val="tx1"/>
                </a:solidFill>
              </a:rPr>
              <a:t>Patterned after “Incorporated</a:t>
            </a:r>
            <a:r>
              <a:rPr lang="en-US" dirty="0">
                <a:solidFill>
                  <a:schemeClr val="tx1"/>
                </a:solidFill>
              </a:rPr>
              <a:t>” LUC </a:t>
            </a:r>
            <a:r>
              <a:rPr lang="en-US" dirty="0" smtClean="0">
                <a:solidFill>
                  <a:schemeClr val="tx1"/>
                </a:solidFill>
              </a:rPr>
              <a:t>Condition 16: “</a:t>
            </a:r>
            <a:r>
              <a:rPr lang="en-US" dirty="0">
                <a:solidFill>
                  <a:schemeClr val="tx1"/>
                </a:solidFill>
              </a:rPr>
              <a:t>The [ENV] shall have a public hearing every three months to report on the status of their efforts to either reduce or continue the use of the WGSL</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075714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Reporting &amp; Enforcement</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b="1" dirty="0" smtClean="0">
                <a:solidFill>
                  <a:schemeClr val="tx1"/>
                </a:solidFill>
              </a:rPr>
              <a:t>Senator Maile Shimabukuro </a:t>
            </a:r>
            <a:r>
              <a:rPr lang="en-US" dirty="0" smtClean="0">
                <a:solidFill>
                  <a:schemeClr val="tx1"/>
                </a:solidFill>
              </a:rPr>
              <a:t>testified that her constituents </a:t>
            </a:r>
            <a:r>
              <a:rPr lang="en-US" dirty="0">
                <a:solidFill>
                  <a:schemeClr val="tx1"/>
                </a:solidFill>
              </a:rPr>
              <a:t>and fellow legislators have voiced their opposition to the Landfill.</a:t>
            </a:r>
          </a:p>
          <a:p>
            <a:pPr lvl="1">
              <a:spcBef>
                <a:spcPts val="0"/>
              </a:spcBef>
              <a:spcAft>
                <a:spcPts val="1200"/>
              </a:spcAft>
            </a:pPr>
            <a:r>
              <a:rPr lang="en-US" dirty="0">
                <a:solidFill>
                  <a:schemeClr val="tx1"/>
                </a:solidFill>
              </a:rPr>
              <a:t>2011AP 4/4/12 Tr. at 124:25–126:10 (Shimabukuro</a:t>
            </a:r>
            <a:r>
              <a:rPr lang="en-US" dirty="0" smtClean="0">
                <a:solidFill>
                  <a:schemeClr val="tx1"/>
                </a:solidFill>
              </a:rPr>
              <a:t>).</a:t>
            </a:r>
            <a:endParaRPr lang="en-US" dirty="0">
              <a:solidFill>
                <a:schemeClr val="tx1"/>
              </a:solidFill>
            </a:endParaRPr>
          </a:p>
          <a:p>
            <a:pPr>
              <a:spcBef>
                <a:spcPts val="0"/>
              </a:spcBef>
              <a:spcAft>
                <a:spcPts val="1200"/>
              </a:spcAft>
            </a:pPr>
            <a:r>
              <a:rPr lang="en-US" dirty="0" smtClean="0">
                <a:solidFill>
                  <a:schemeClr val="tx1"/>
                </a:solidFill>
              </a:rPr>
              <a:t>The </a:t>
            </a:r>
            <a:r>
              <a:rPr lang="en-US" b="1" dirty="0">
                <a:solidFill>
                  <a:schemeClr val="tx1"/>
                </a:solidFill>
              </a:rPr>
              <a:t>Waianae Neighborhood Board </a:t>
            </a:r>
            <a:r>
              <a:rPr lang="en-US" dirty="0">
                <a:solidFill>
                  <a:schemeClr val="tx1"/>
                </a:solidFill>
              </a:rPr>
              <a:t>has voted to close the Landfill.</a:t>
            </a:r>
          </a:p>
          <a:p>
            <a:pPr lvl="1">
              <a:spcBef>
                <a:spcPts val="0"/>
              </a:spcBef>
              <a:spcAft>
                <a:spcPts val="1200"/>
              </a:spcAft>
            </a:pPr>
            <a:r>
              <a:rPr lang="en-US" dirty="0">
                <a:solidFill>
                  <a:schemeClr val="tx1"/>
                </a:solidFill>
              </a:rPr>
              <a:t>2011AP 4/4/12 Tr. at 131:12–14 (</a:t>
            </a:r>
            <a:r>
              <a:rPr lang="en-US" dirty="0" smtClean="0">
                <a:solidFill>
                  <a:schemeClr val="tx1"/>
                </a:solidFill>
              </a:rPr>
              <a:t>Shimabukuro).</a:t>
            </a:r>
          </a:p>
          <a:p>
            <a:pPr>
              <a:spcBef>
                <a:spcPts val="0"/>
              </a:spcBef>
              <a:spcAft>
                <a:spcPts val="1200"/>
              </a:spcAft>
            </a:pPr>
            <a:r>
              <a:rPr lang="en-US" dirty="0">
                <a:solidFill>
                  <a:schemeClr val="tx1"/>
                </a:solidFill>
              </a:rPr>
              <a:t>The </a:t>
            </a:r>
            <a:r>
              <a:rPr lang="en-US" b="1" dirty="0">
                <a:solidFill>
                  <a:schemeClr val="tx1"/>
                </a:solidFill>
              </a:rPr>
              <a:t>Kapolei Neighborhood Board </a:t>
            </a:r>
            <a:r>
              <a:rPr lang="en-US" dirty="0">
                <a:solidFill>
                  <a:schemeClr val="tx1"/>
                </a:solidFill>
              </a:rPr>
              <a:t>has consistently voted to close or stop the Landfill.</a:t>
            </a:r>
          </a:p>
          <a:p>
            <a:pPr lvl="1"/>
            <a:r>
              <a:rPr lang="en-US" dirty="0">
                <a:solidFill>
                  <a:schemeClr val="tx1"/>
                </a:solidFill>
              </a:rPr>
              <a:t>2011AP 3/7/12 Tr. at 134:22–135:1 (</a:t>
            </a:r>
            <a:r>
              <a:rPr lang="en-US" dirty="0" err="1">
                <a:solidFill>
                  <a:schemeClr val="tx1"/>
                </a:solidFill>
              </a:rPr>
              <a:t>Timson</a:t>
            </a:r>
            <a:r>
              <a:rPr lang="en-US" dirty="0" smtClean="0">
                <a:solidFill>
                  <a:schemeClr val="tx1"/>
                </a:solidFill>
              </a:rPr>
              <a:t>).</a:t>
            </a:r>
            <a:endParaRPr lang="en-US" dirty="0">
              <a:solidFill>
                <a:schemeClr val="tx1"/>
              </a:solidFill>
            </a:endParaRPr>
          </a:p>
          <a:p>
            <a:pPr>
              <a:spcBef>
                <a:spcPts val="0"/>
              </a:spcBef>
              <a:spcAft>
                <a:spcPts val="1200"/>
              </a:spcAft>
            </a:pPr>
            <a:endParaRPr lang="en-US" dirty="0" smtClean="0">
              <a:solidFill>
                <a:schemeClr val="tx1"/>
              </a:solidFill>
            </a:endParaRPr>
          </a:p>
        </p:txBody>
      </p:sp>
    </p:spTree>
    <p:extLst>
      <p:ext uri="{BB962C8B-B14F-4D97-AF65-F5344CB8AC3E}">
        <p14:creationId xmlns:p14="http://schemas.microsoft.com/office/powerpoint/2010/main" val="791721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LUC Instructions</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81600"/>
          </a:xfrm>
        </p:spPr>
        <p:txBody>
          <a:bodyPr>
            <a:normAutofit fontScale="77500" lnSpcReduction="20000"/>
          </a:bodyPr>
          <a:lstStyle/>
          <a:p>
            <a:r>
              <a:rPr lang="en-US" sz="3200" dirty="0">
                <a:solidFill>
                  <a:schemeClr val="tx1"/>
                </a:solidFill>
              </a:rPr>
              <a:t>“</a:t>
            </a:r>
            <a:r>
              <a:rPr lang="en-US" sz="3200" b="1" dirty="0">
                <a:solidFill>
                  <a:schemeClr val="tx1"/>
                </a:solidFill>
              </a:rPr>
              <a:t>(2)</a:t>
            </a:r>
            <a:r>
              <a:rPr lang="en-US" sz="3200" dirty="0">
                <a:solidFill>
                  <a:schemeClr val="tx1"/>
                </a:solidFill>
              </a:rPr>
              <a:t> clarify the </a:t>
            </a:r>
            <a:r>
              <a:rPr lang="en-US" sz="3200" b="1" dirty="0">
                <a:solidFill>
                  <a:schemeClr val="tx1"/>
                </a:solidFill>
              </a:rPr>
              <a:t>basis</a:t>
            </a:r>
            <a:r>
              <a:rPr lang="en-US" sz="3200" dirty="0">
                <a:solidFill>
                  <a:schemeClr val="tx1"/>
                </a:solidFill>
              </a:rPr>
              <a:t> of the Planning Commission’s proposed additional Condition No. 3, which specifies a </a:t>
            </a:r>
            <a:r>
              <a:rPr lang="en-US" sz="3200" b="1" dirty="0">
                <a:solidFill>
                  <a:schemeClr val="tx1"/>
                </a:solidFill>
              </a:rPr>
              <a:t>December 31, 2022</a:t>
            </a:r>
            <a:r>
              <a:rPr lang="en-US" sz="3200" dirty="0">
                <a:solidFill>
                  <a:schemeClr val="tx1"/>
                </a:solidFill>
              </a:rPr>
              <a:t>, date within which the Applicant is to identify an alternative site that will be used upon the WGSL reaching its </a:t>
            </a:r>
            <a:r>
              <a:rPr lang="en-US" sz="3200" b="1" dirty="0">
                <a:solidFill>
                  <a:schemeClr val="tx1"/>
                </a:solidFill>
              </a:rPr>
              <a:t>capacity</a:t>
            </a:r>
            <a:r>
              <a:rPr lang="en-US" sz="3200" dirty="0">
                <a:solidFill>
                  <a:schemeClr val="tx1"/>
                </a:solidFill>
              </a:rPr>
              <a:t> and the implications it has on the </a:t>
            </a:r>
            <a:r>
              <a:rPr lang="en-US" sz="3200" b="1" dirty="0">
                <a:solidFill>
                  <a:schemeClr val="tx1"/>
                </a:solidFill>
              </a:rPr>
              <a:t>closure date </a:t>
            </a:r>
            <a:r>
              <a:rPr lang="en-US" sz="3200" dirty="0">
                <a:solidFill>
                  <a:schemeClr val="tx1"/>
                </a:solidFill>
              </a:rPr>
              <a:t>of the WGSL to use and the subsequent commencement of operations at the alternative landfill site . . . </a:t>
            </a:r>
            <a:r>
              <a:rPr lang="en-US" sz="3200" dirty="0" smtClean="0">
                <a:solidFill>
                  <a:schemeClr val="tx1"/>
                </a:solidFill>
              </a:rPr>
              <a:t>.”</a:t>
            </a:r>
          </a:p>
          <a:p>
            <a:endParaRPr lang="en-US" sz="3200" dirty="0" smtClean="0">
              <a:solidFill>
                <a:schemeClr val="tx1"/>
              </a:solidFill>
            </a:endParaRPr>
          </a:p>
          <a:p>
            <a:r>
              <a:rPr lang="en-US" sz="3200" dirty="0" smtClean="0">
                <a:solidFill>
                  <a:schemeClr val="tx1"/>
                </a:solidFill>
              </a:rPr>
              <a:t>“</a:t>
            </a:r>
            <a:r>
              <a:rPr lang="en-US" sz="3200" b="1" dirty="0" smtClean="0">
                <a:solidFill>
                  <a:schemeClr val="tx1"/>
                </a:solidFill>
              </a:rPr>
              <a:t>(</a:t>
            </a:r>
            <a:r>
              <a:rPr lang="en-US" sz="3200" b="1" dirty="0">
                <a:solidFill>
                  <a:schemeClr val="tx1"/>
                </a:solidFill>
              </a:rPr>
              <a:t>3)</a:t>
            </a:r>
            <a:r>
              <a:rPr lang="en-US" sz="3200" dirty="0">
                <a:solidFill>
                  <a:schemeClr val="tx1"/>
                </a:solidFill>
              </a:rPr>
              <a:t> clarify </a:t>
            </a:r>
            <a:r>
              <a:rPr lang="en-US" sz="3200" b="1" dirty="0">
                <a:solidFill>
                  <a:schemeClr val="tx1"/>
                </a:solidFill>
              </a:rPr>
              <a:t>whether the record needs to include updated information </a:t>
            </a:r>
            <a:r>
              <a:rPr lang="en-US" sz="3200" dirty="0">
                <a:solidFill>
                  <a:schemeClr val="tx1"/>
                </a:solidFill>
              </a:rPr>
              <a:t>on the </a:t>
            </a:r>
            <a:r>
              <a:rPr lang="en-US" sz="3200" b="1" dirty="0">
                <a:solidFill>
                  <a:schemeClr val="tx1"/>
                </a:solidFill>
              </a:rPr>
              <a:t>operation </a:t>
            </a:r>
            <a:r>
              <a:rPr lang="en-US" sz="3200" dirty="0">
                <a:solidFill>
                  <a:schemeClr val="tx1"/>
                </a:solidFill>
              </a:rPr>
              <a:t>of the WGSL, the </a:t>
            </a:r>
            <a:r>
              <a:rPr lang="en-US" sz="3200" b="1" dirty="0">
                <a:solidFill>
                  <a:schemeClr val="tx1"/>
                </a:solidFill>
              </a:rPr>
              <a:t>landfill site selection process</a:t>
            </a:r>
            <a:r>
              <a:rPr lang="en-US" sz="3200" dirty="0">
                <a:solidFill>
                  <a:schemeClr val="tx1"/>
                </a:solidFill>
              </a:rPr>
              <a:t>, and the </a:t>
            </a:r>
            <a:r>
              <a:rPr lang="en-US" sz="3200" b="1" dirty="0">
                <a:solidFill>
                  <a:schemeClr val="tx1"/>
                </a:solidFill>
              </a:rPr>
              <a:t>waste diversion efforts </a:t>
            </a:r>
            <a:r>
              <a:rPr lang="en-US" sz="3200" dirty="0">
                <a:solidFill>
                  <a:schemeClr val="tx1"/>
                </a:solidFill>
              </a:rPr>
              <a:t>of the City and County of Honolulu . . . </a:t>
            </a:r>
            <a:r>
              <a:rPr lang="en-US" sz="3200" dirty="0" smtClean="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16057528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Reporting &amp; Enforcement</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lnSpcReduction="10000"/>
          </a:bodyPr>
          <a:lstStyle/>
          <a:p>
            <a:pPr>
              <a:spcBef>
                <a:spcPts val="0"/>
              </a:spcBef>
              <a:spcAft>
                <a:spcPts val="1200"/>
              </a:spcAft>
            </a:pPr>
            <a:r>
              <a:rPr lang="en-US" dirty="0" smtClean="0">
                <a:solidFill>
                  <a:schemeClr val="tx1"/>
                </a:solidFill>
              </a:rPr>
              <a:t>KOCA </a:t>
            </a:r>
            <a:r>
              <a:rPr lang="en-US" dirty="0">
                <a:solidFill>
                  <a:schemeClr val="tx1"/>
                </a:solidFill>
              </a:rPr>
              <a:t>Condition </a:t>
            </a:r>
            <a:r>
              <a:rPr lang="en-US" b="1" dirty="0">
                <a:solidFill>
                  <a:schemeClr val="tx1"/>
                </a:solidFill>
              </a:rPr>
              <a:t>1.e</a:t>
            </a:r>
            <a:r>
              <a:rPr lang="en-US" dirty="0">
                <a:solidFill>
                  <a:schemeClr val="tx1"/>
                </a:solidFill>
              </a:rPr>
              <a:t>: “Within 30 days after each semi-annual report is submitted, the Association may request that the Planning Commission issue an </a:t>
            </a:r>
            <a:r>
              <a:rPr lang="en-US" b="1" dirty="0">
                <a:solidFill>
                  <a:schemeClr val="tx1"/>
                </a:solidFill>
              </a:rPr>
              <a:t>order to show cause</a:t>
            </a:r>
            <a:r>
              <a:rPr lang="en-US" dirty="0">
                <a:solidFill>
                  <a:schemeClr val="tx1"/>
                </a:solidFill>
              </a:rPr>
              <a:t> why the SUP should not be revoked if there is reason to believe that there has been a failure to perform according to the conditions imposed by this decision and order pursuant to Planning Commission Rule § 2-48. If so requested, the Planning Commission shall issue the order and schedule a hearing. The ENV shall provide the public with at least 14 days’ notice of the hearing by posting </a:t>
            </a:r>
            <a:r>
              <a:rPr lang="en-US" dirty="0" smtClean="0">
                <a:solidFill>
                  <a:schemeClr val="tx1"/>
                </a:solidFill>
              </a:rPr>
              <a:t>the </a:t>
            </a:r>
            <a:r>
              <a:rPr lang="en-US" dirty="0">
                <a:solidFill>
                  <a:schemeClr val="tx1"/>
                </a:solidFill>
              </a:rPr>
              <a:t>hearing date, time, location and subject matter on the ENV’s website. The ENV shall also provide at least 14 days’ written notice of the hearing to all neighborhood boards on O‘ahu and the Association</a:t>
            </a:r>
            <a:r>
              <a:rPr lang="en-US" dirty="0" smtClean="0">
                <a:solidFill>
                  <a:schemeClr val="tx1"/>
                </a:solidFill>
              </a:rPr>
              <a:t>.”</a:t>
            </a:r>
          </a:p>
        </p:txBody>
      </p:sp>
    </p:spTree>
    <p:extLst>
      <p:ext uri="{BB962C8B-B14F-4D97-AF65-F5344CB8AC3E}">
        <p14:creationId xmlns:p14="http://schemas.microsoft.com/office/powerpoint/2010/main" val="18894941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Diversion of Waste</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fontScale="85000" lnSpcReduction="10000"/>
          </a:bodyPr>
          <a:lstStyle/>
          <a:p>
            <a:pPr>
              <a:spcBef>
                <a:spcPts val="0"/>
              </a:spcBef>
              <a:spcAft>
                <a:spcPts val="1200"/>
              </a:spcAft>
            </a:pPr>
            <a:r>
              <a:rPr lang="en-US" dirty="0">
                <a:solidFill>
                  <a:schemeClr val="tx1"/>
                </a:solidFill>
              </a:rPr>
              <a:t>KOCA Condition </a:t>
            </a:r>
            <a:r>
              <a:rPr lang="en-US" b="1" dirty="0">
                <a:solidFill>
                  <a:schemeClr val="tx1"/>
                </a:solidFill>
              </a:rPr>
              <a:t>2.b</a:t>
            </a:r>
            <a:r>
              <a:rPr lang="en-US" dirty="0">
                <a:solidFill>
                  <a:schemeClr val="tx1"/>
                </a:solidFill>
              </a:rPr>
              <a:t>: “The Applicant shall continue its efforts to use alternative technologies to provide a comprehensive waste stream management program that includes H-POWER, plasma arc, plasma gasification and recycling technologies, as appropriate. The Applicant shall also continue its efforts to seek beneficial reuse of stabilized, dewatered sewage sludge. </a:t>
            </a:r>
            <a:r>
              <a:rPr lang="en-US" b="1" dirty="0">
                <a:solidFill>
                  <a:schemeClr val="tx1"/>
                </a:solidFill>
              </a:rPr>
              <a:t>The Applicant shall use alternative technologies, to the extent reasonably practicable, to divert waste from the Landfill as set out in Exhibit A (proposed Stipulation to Continue Proceedings Until April 22, 2017</a:t>
            </a:r>
            <a:r>
              <a:rPr lang="en-US" b="1" dirty="0" smtClean="0">
                <a:solidFill>
                  <a:schemeClr val="tx1"/>
                </a:solidFill>
              </a:rPr>
              <a:t>).</a:t>
            </a:r>
            <a:r>
              <a:rPr lang="en-US" dirty="0" smtClean="0">
                <a:solidFill>
                  <a:schemeClr val="tx1"/>
                </a:solidFill>
              </a:rPr>
              <a:t>”</a:t>
            </a:r>
          </a:p>
          <a:p>
            <a:pPr>
              <a:spcBef>
                <a:spcPts val="0"/>
              </a:spcBef>
              <a:spcAft>
                <a:spcPts val="1200"/>
              </a:spcAft>
            </a:pPr>
            <a:r>
              <a:rPr lang="en-US" dirty="0" smtClean="0">
                <a:solidFill>
                  <a:schemeClr val="tx1"/>
                </a:solidFill>
              </a:rPr>
              <a:t>Patterned after “Incorporated</a:t>
            </a:r>
            <a:r>
              <a:rPr lang="en-US" dirty="0">
                <a:solidFill>
                  <a:schemeClr val="tx1"/>
                </a:solidFill>
              </a:rPr>
              <a:t>” PC Condition </a:t>
            </a:r>
            <a:r>
              <a:rPr lang="en-US" dirty="0" smtClean="0">
                <a:solidFill>
                  <a:schemeClr val="tx1"/>
                </a:solidFill>
              </a:rPr>
              <a:t>2: </a:t>
            </a:r>
            <a:r>
              <a:rPr lang="en-US" dirty="0">
                <a:solidFill>
                  <a:schemeClr val="tx1"/>
                </a:solidFill>
              </a:rPr>
              <a:t>“The Applicant shall continue its efforts to use alternative technologies to provide a comprehensive waste stream management program that includes H-POWER, plasma arc, plasma gasification and recycling technologies, as appropriate. The Applicant shall also continue its efforts to seek beneficial reuse of stabilized, dewatered sewage sludge.”</a:t>
            </a:r>
          </a:p>
        </p:txBody>
      </p:sp>
    </p:spTree>
    <p:extLst>
      <p:ext uri="{BB962C8B-B14F-4D97-AF65-F5344CB8AC3E}">
        <p14:creationId xmlns:p14="http://schemas.microsoft.com/office/powerpoint/2010/main" val="28259390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6285"/>
            <a:ext cx="6943725" cy="6736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7196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Waste Diversion</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dirty="0" smtClean="0">
                <a:solidFill>
                  <a:schemeClr val="tx1"/>
                </a:solidFill>
              </a:rPr>
              <a:t>KOCA </a:t>
            </a:r>
            <a:r>
              <a:rPr lang="en-US" dirty="0">
                <a:solidFill>
                  <a:schemeClr val="tx1"/>
                </a:solidFill>
              </a:rPr>
              <a:t>Condition </a:t>
            </a:r>
            <a:r>
              <a:rPr lang="en-US" b="1" dirty="0">
                <a:solidFill>
                  <a:schemeClr val="tx1"/>
                </a:solidFill>
              </a:rPr>
              <a:t>3.a</a:t>
            </a:r>
            <a:r>
              <a:rPr lang="en-US" dirty="0">
                <a:solidFill>
                  <a:schemeClr val="tx1"/>
                </a:solidFill>
              </a:rPr>
              <a:t>: “From the date of this Order until March 1, 2024, MSW, including sewage sludge, may not be deposited at WGSL unless it cannot be disposed of within the City by any means other than landfilling; provided, however, that (1) during periods of H-POWER scheduled maintenance when the facility may shut down one or more of the boilers, MSW that would otherwise be processed at H-POWER or other facilities may be disposed of at WGSL, and (2) under emergency circumstances, as reasonably determined by the Director of the ENV, MSW that would otherwise be processed at H-POWER or other facilities may be disposed of at the WGSL.”</a:t>
            </a:r>
          </a:p>
        </p:txBody>
      </p:sp>
    </p:spTree>
    <p:extLst>
      <p:ext uri="{BB962C8B-B14F-4D97-AF65-F5344CB8AC3E}">
        <p14:creationId xmlns:p14="http://schemas.microsoft.com/office/powerpoint/2010/main" val="29422922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Waste Diversion</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fontScale="85000" lnSpcReduction="10000"/>
          </a:bodyPr>
          <a:lstStyle/>
          <a:p>
            <a:pPr>
              <a:spcBef>
                <a:spcPts val="0"/>
              </a:spcBef>
              <a:spcAft>
                <a:spcPts val="1200"/>
              </a:spcAft>
            </a:pPr>
            <a:r>
              <a:rPr lang="en-US" b="1" dirty="0" smtClean="0">
                <a:solidFill>
                  <a:schemeClr val="tx1"/>
                </a:solidFill>
              </a:rPr>
              <a:t>The </a:t>
            </a:r>
            <a:r>
              <a:rPr lang="en-US" b="1" dirty="0">
                <a:solidFill>
                  <a:schemeClr val="tx1"/>
                </a:solidFill>
              </a:rPr>
              <a:t>ENV’s 2012 </a:t>
            </a:r>
            <a:r>
              <a:rPr lang="en-US" b="1" dirty="0" smtClean="0">
                <a:solidFill>
                  <a:schemeClr val="tx1"/>
                </a:solidFill>
              </a:rPr>
              <a:t>Findings</a:t>
            </a:r>
            <a:r>
              <a:rPr lang="en-US" dirty="0" smtClean="0">
                <a:solidFill>
                  <a:schemeClr val="tx1"/>
                </a:solidFill>
              </a:rPr>
              <a:t>:</a:t>
            </a:r>
          </a:p>
          <a:p>
            <a:pPr>
              <a:spcBef>
                <a:spcPts val="0"/>
              </a:spcBef>
              <a:spcAft>
                <a:spcPts val="1200"/>
              </a:spcAft>
            </a:pPr>
            <a:r>
              <a:rPr lang="en-US" dirty="0" smtClean="0">
                <a:solidFill>
                  <a:schemeClr val="tx1"/>
                </a:solidFill>
              </a:rPr>
              <a:t>“1. MSW</a:t>
            </a:r>
            <a:r>
              <a:rPr lang="en-US" dirty="0">
                <a:solidFill>
                  <a:schemeClr val="tx1"/>
                </a:solidFill>
              </a:rPr>
              <a:t>, including sewage sludge under the control of the City, that can be disposed of other than by landfilling, shall be allowed at the WGSL up to </a:t>
            </a:r>
            <a:r>
              <a:rPr lang="en-US" b="1" dirty="0">
                <a:solidFill>
                  <a:schemeClr val="tx1"/>
                </a:solidFill>
              </a:rPr>
              <a:t>January 1, 2014</a:t>
            </a:r>
            <a:r>
              <a:rPr lang="en-US" dirty="0">
                <a:solidFill>
                  <a:schemeClr val="tx1"/>
                </a:solidFill>
              </a:rPr>
              <a:t>, provided HPOWER or other facility is capable of processing the MSW, including sewage sludge under the control of the </a:t>
            </a:r>
            <a:r>
              <a:rPr lang="en-US" dirty="0" smtClean="0">
                <a:solidFill>
                  <a:schemeClr val="tx1"/>
                </a:solidFill>
              </a:rPr>
              <a:t>City.</a:t>
            </a:r>
          </a:p>
          <a:p>
            <a:pPr>
              <a:spcBef>
                <a:spcPts val="0"/>
              </a:spcBef>
              <a:spcAft>
                <a:spcPts val="1200"/>
              </a:spcAft>
            </a:pPr>
            <a:r>
              <a:rPr lang="en-US" dirty="0" smtClean="0">
                <a:solidFill>
                  <a:schemeClr val="tx1"/>
                </a:solidFill>
              </a:rPr>
              <a:t>2</a:t>
            </a:r>
            <a:r>
              <a:rPr lang="en-US" dirty="0">
                <a:solidFill>
                  <a:schemeClr val="tx1"/>
                </a:solidFill>
              </a:rPr>
              <a:t>. During periods </a:t>
            </a:r>
            <a:r>
              <a:rPr lang="en-US" dirty="0" smtClean="0">
                <a:solidFill>
                  <a:schemeClr val="tx1"/>
                </a:solidFill>
              </a:rPr>
              <a:t>of HPOWER </a:t>
            </a:r>
            <a:r>
              <a:rPr lang="en-US" dirty="0">
                <a:solidFill>
                  <a:schemeClr val="tx1"/>
                </a:solidFill>
              </a:rPr>
              <a:t>scheduled maintenance when the facility may </a:t>
            </a:r>
            <a:r>
              <a:rPr lang="en-US" dirty="0" smtClean="0">
                <a:solidFill>
                  <a:schemeClr val="tx1"/>
                </a:solidFill>
              </a:rPr>
              <a:t>shut down </a:t>
            </a:r>
            <a:r>
              <a:rPr lang="en-US" dirty="0">
                <a:solidFill>
                  <a:schemeClr val="tx1"/>
                </a:solidFill>
              </a:rPr>
              <a:t>one or more of its boilers, MSW, including sewage sludge, that </a:t>
            </a:r>
            <a:r>
              <a:rPr lang="en-US" dirty="0" smtClean="0">
                <a:solidFill>
                  <a:schemeClr val="tx1"/>
                </a:solidFill>
              </a:rPr>
              <a:t>would otherwise </a:t>
            </a:r>
            <a:r>
              <a:rPr lang="en-US" dirty="0">
                <a:solidFill>
                  <a:schemeClr val="tx1"/>
                </a:solidFill>
              </a:rPr>
              <a:t>be processed at HPOWER or other facilities may be disposed of </a:t>
            </a:r>
            <a:r>
              <a:rPr lang="en-US" dirty="0" smtClean="0">
                <a:solidFill>
                  <a:schemeClr val="tx1"/>
                </a:solidFill>
              </a:rPr>
              <a:t>at WGSL.</a:t>
            </a:r>
          </a:p>
          <a:p>
            <a:r>
              <a:rPr lang="en-US" dirty="0">
                <a:solidFill>
                  <a:schemeClr val="tx1"/>
                </a:solidFill>
              </a:rPr>
              <a:t>3. Under emergency circumstances, as reasonably determined by the Director </a:t>
            </a:r>
            <a:r>
              <a:rPr lang="en-US" dirty="0" smtClean="0">
                <a:solidFill>
                  <a:schemeClr val="tx1"/>
                </a:solidFill>
              </a:rPr>
              <a:t>of the</a:t>
            </a:r>
            <a:r>
              <a:rPr lang="en-US" dirty="0">
                <a:solidFill>
                  <a:schemeClr val="tx1"/>
                </a:solidFill>
              </a:rPr>
              <a:t> </a:t>
            </a:r>
            <a:r>
              <a:rPr lang="en-US" dirty="0" smtClean="0">
                <a:solidFill>
                  <a:schemeClr val="tx1"/>
                </a:solidFill>
              </a:rPr>
              <a:t>Department </a:t>
            </a:r>
            <a:r>
              <a:rPr lang="en-US" dirty="0">
                <a:solidFill>
                  <a:schemeClr val="tx1"/>
                </a:solidFill>
              </a:rPr>
              <a:t>of Environmental Services, MSW, including sewage sludge, </a:t>
            </a:r>
            <a:r>
              <a:rPr lang="en-US" dirty="0" smtClean="0">
                <a:solidFill>
                  <a:schemeClr val="tx1"/>
                </a:solidFill>
              </a:rPr>
              <a:t>that would </a:t>
            </a:r>
            <a:r>
              <a:rPr lang="en-US" dirty="0">
                <a:solidFill>
                  <a:schemeClr val="tx1"/>
                </a:solidFill>
              </a:rPr>
              <a:t>otherwise be processed at HPOWER or other facilities may be disposed </a:t>
            </a:r>
            <a:r>
              <a:rPr lang="en-US" dirty="0" smtClean="0">
                <a:solidFill>
                  <a:schemeClr val="tx1"/>
                </a:solidFill>
              </a:rPr>
              <a:t>of at </a:t>
            </a:r>
            <a:r>
              <a:rPr lang="en-US" dirty="0">
                <a:solidFill>
                  <a:schemeClr val="tx1"/>
                </a:solidFill>
              </a:rPr>
              <a:t>WGSL</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5656460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Closure</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r>
              <a:rPr lang="en-US" b="1" dirty="0">
                <a:solidFill>
                  <a:schemeClr val="tx1"/>
                </a:solidFill>
              </a:rPr>
              <a:t>PC Condition </a:t>
            </a:r>
            <a:r>
              <a:rPr lang="en-US" b="1" dirty="0" smtClean="0">
                <a:solidFill>
                  <a:schemeClr val="tx1"/>
                </a:solidFill>
              </a:rPr>
              <a:t>1: </a:t>
            </a:r>
            <a:r>
              <a:rPr lang="en-US" dirty="0" smtClean="0">
                <a:solidFill>
                  <a:schemeClr val="tx1"/>
                </a:solidFill>
              </a:rPr>
              <a:t>“</a:t>
            </a:r>
            <a:r>
              <a:rPr lang="en-US" dirty="0">
                <a:solidFill>
                  <a:schemeClr val="tx1"/>
                </a:solidFill>
              </a:rPr>
              <a:t>On December 31, 2022, the Applicant shall identify an alternative landfill site </a:t>
            </a:r>
            <a:r>
              <a:rPr lang="en-US" dirty="0" smtClean="0">
                <a:solidFill>
                  <a:schemeClr val="tx1"/>
                </a:solidFill>
              </a:rPr>
              <a:t>that may </a:t>
            </a:r>
            <a:r>
              <a:rPr lang="en-US" dirty="0">
                <a:solidFill>
                  <a:schemeClr val="tx1"/>
                </a:solidFill>
              </a:rPr>
              <a:t>be used upon </a:t>
            </a:r>
            <a:r>
              <a:rPr lang="en-US" dirty="0" smtClean="0">
                <a:solidFill>
                  <a:schemeClr val="tx1"/>
                </a:solidFill>
              </a:rPr>
              <a:t>Waimanalo </a:t>
            </a:r>
            <a:r>
              <a:rPr lang="en-US" dirty="0">
                <a:solidFill>
                  <a:schemeClr val="tx1"/>
                </a:solidFill>
              </a:rPr>
              <a:t>Gulch Sanitary Landfill reaching its capacity at a future </a:t>
            </a:r>
            <a:r>
              <a:rPr lang="en-US" dirty="0" smtClean="0">
                <a:solidFill>
                  <a:schemeClr val="tx1"/>
                </a:solidFill>
              </a:rPr>
              <a:t>date. This </a:t>
            </a:r>
            <a:r>
              <a:rPr lang="en-US" dirty="0">
                <a:solidFill>
                  <a:schemeClr val="tx1"/>
                </a:solidFill>
              </a:rPr>
              <a:t>identification shall have no impact on the closure date for the </a:t>
            </a:r>
            <a:r>
              <a:rPr lang="en-US" dirty="0" smtClean="0">
                <a:solidFill>
                  <a:schemeClr val="tx1"/>
                </a:solidFill>
              </a:rPr>
              <a:t>Waimanalo </a:t>
            </a:r>
            <a:r>
              <a:rPr lang="en-US" dirty="0">
                <a:solidFill>
                  <a:schemeClr val="tx1"/>
                </a:solidFill>
              </a:rPr>
              <a:t>Gulch </a:t>
            </a:r>
            <a:r>
              <a:rPr lang="en-US" dirty="0" smtClean="0">
                <a:solidFill>
                  <a:schemeClr val="tx1"/>
                </a:solidFill>
              </a:rPr>
              <a:t>Sanitary Landfill </a:t>
            </a:r>
            <a:r>
              <a:rPr lang="en-US" dirty="0">
                <a:solidFill>
                  <a:schemeClr val="tx1"/>
                </a:solidFill>
              </a:rPr>
              <a:t>because </a:t>
            </a:r>
            <a:r>
              <a:rPr lang="en-US" b="1" dirty="0">
                <a:solidFill>
                  <a:schemeClr val="tx1"/>
                </a:solidFill>
              </a:rPr>
              <a:t>the </a:t>
            </a:r>
            <a:r>
              <a:rPr lang="en-US" b="1" dirty="0" smtClean="0">
                <a:solidFill>
                  <a:schemeClr val="tx1"/>
                </a:solidFill>
              </a:rPr>
              <a:t>Waimanalo </a:t>
            </a:r>
            <a:r>
              <a:rPr lang="en-US" b="1" dirty="0">
                <a:solidFill>
                  <a:schemeClr val="tx1"/>
                </a:solidFill>
              </a:rPr>
              <a:t>Gulch Sanitary Landfill shall continue to operate until it </a:t>
            </a:r>
            <a:r>
              <a:rPr lang="en-US" b="1" dirty="0" smtClean="0">
                <a:solidFill>
                  <a:schemeClr val="tx1"/>
                </a:solidFill>
              </a:rPr>
              <a:t>reaches capacity</a:t>
            </a:r>
            <a:r>
              <a:rPr lang="en-US" dirty="0" smtClean="0">
                <a:solidFill>
                  <a:schemeClr val="tx1"/>
                </a:solidFill>
              </a:rPr>
              <a:t>.”</a:t>
            </a:r>
          </a:p>
          <a:p>
            <a:pPr>
              <a:spcBef>
                <a:spcPts val="0"/>
              </a:spcBef>
              <a:spcAft>
                <a:spcPts val="1200"/>
              </a:spcAft>
            </a:pPr>
            <a:endParaRPr lang="en-US" dirty="0">
              <a:solidFill>
                <a:schemeClr val="tx1"/>
              </a:solidFill>
            </a:endParaRPr>
          </a:p>
        </p:txBody>
      </p:sp>
    </p:spTree>
    <p:extLst>
      <p:ext uri="{BB962C8B-B14F-4D97-AF65-F5344CB8AC3E}">
        <p14:creationId xmlns:p14="http://schemas.microsoft.com/office/powerpoint/2010/main" val="13395157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Closure</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lnSpcReduction="10000"/>
          </a:bodyPr>
          <a:lstStyle/>
          <a:p>
            <a:pPr>
              <a:spcBef>
                <a:spcPts val="0"/>
              </a:spcBef>
              <a:spcAft>
                <a:spcPts val="1200"/>
              </a:spcAft>
            </a:pPr>
            <a:r>
              <a:rPr lang="en-US" b="1" dirty="0" smtClean="0">
                <a:solidFill>
                  <a:schemeClr val="tx1"/>
                </a:solidFill>
              </a:rPr>
              <a:t>LUC’s Counsel</a:t>
            </a:r>
            <a:r>
              <a:rPr lang="en-US" dirty="0" smtClean="0">
                <a:solidFill>
                  <a:schemeClr val="tx1"/>
                </a:solidFill>
              </a:rPr>
              <a:t>: “[I]f you </a:t>
            </a:r>
            <a:r>
              <a:rPr lang="en-US" dirty="0">
                <a:solidFill>
                  <a:schemeClr val="tx1"/>
                </a:solidFill>
              </a:rPr>
              <a:t>gave the county the </a:t>
            </a:r>
            <a:r>
              <a:rPr lang="en-US" b="1" dirty="0">
                <a:solidFill>
                  <a:schemeClr val="tx1"/>
                </a:solidFill>
              </a:rPr>
              <a:t>unfettered, indefinite </a:t>
            </a:r>
            <a:r>
              <a:rPr lang="en-US" dirty="0">
                <a:solidFill>
                  <a:schemeClr val="tx1"/>
                </a:solidFill>
              </a:rPr>
              <a:t>use of </a:t>
            </a:r>
            <a:r>
              <a:rPr lang="en-US" dirty="0" smtClean="0">
                <a:solidFill>
                  <a:schemeClr val="tx1"/>
                </a:solidFill>
              </a:rPr>
              <a:t>a Special </a:t>
            </a:r>
            <a:r>
              <a:rPr lang="en-US" dirty="0">
                <a:solidFill>
                  <a:schemeClr val="tx1"/>
                </a:solidFill>
              </a:rPr>
              <a:t>Use Permit for the refuse placement, what </a:t>
            </a:r>
            <a:r>
              <a:rPr lang="en-US" dirty="0" smtClean="0">
                <a:solidFill>
                  <a:schemeClr val="tx1"/>
                </a:solidFill>
              </a:rPr>
              <a:t>you would </a:t>
            </a:r>
            <a:r>
              <a:rPr lang="en-US" dirty="0">
                <a:solidFill>
                  <a:schemeClr val="tx1"/>
                </a:solidFill>
              </a:rPr>
              <a:t>have done is what that </a:t>
            </a:r>
            <a:r>
              <a:rPr lang="en-US" i="1" dirty="0">
                <a:solidFill>
                  <a:schemeClr val="tx1"/>
                </a:solidFill>
              </a:rPr>
              <a:t>Neighborhood Board </a:t>
            </a:r>
            <a:r>
              <a:rPr lang="en-US" i="1" dirty="0" smtClean="0">
                <a:solidFill>
                  <a:schemeClr val="tx1"/>
                </a:solidFill>
              </a:rPr>
              <a:t>24</a:t>
            </a:r>
            <a:r>
              <a:rPr lang="en-US" dirty="0" smtClean="0">
                <a:solidFill>
                  <a:schemeClr val="tx1"/>
                </a:solidFill>
              </a:rPr>
              <a:t> decision </a:t>
            </a:r>
            <a:r>
              <a:rPr lang="en-US" dirty="0">
                <a:solidFill>
                  <a:schemeClr val="tx1"/>
                </a:solidFill>
              </a:rPr>
              <a:t>says you cannot do. You cannot use a </a:t>
            </a:r>
            <a:r>
              <a:rPr lang="en-US" dirty="0" smtClean="0">
                <a:solidFill>
                  <a:schemeClr val="tx1"/>
                </a:solidFill>
              </a:rPr>
              <a:t>Special Use </a:t>
            </a:r>
            <a:r>
              <a:rPr lang="en-US" dirty="0">
                <a:solidFill>
                  <a:schemeClr val="tx1"/>
                </a:solidFill>
              </a:rPr>
              <a:t>Permit process to get a boundary </a:t>
            </a:r>
            <a:r>
              <a:rPr lang="en-US" dirty="0" smtClean="0">
                <a:solidFill>
                  <a:schemeClr val="tx1"/>
                </a:solidFill>
              </a:rPr>
              <a:t>amendment . . . .”</a:t>
            </a:r>
          </a:p>
          <a:p>
            <a:pPr>
              <a:spcBef>
                <a:spcPts val="0"/>
              </a:spcBef>
              <a:spcAft>
                <a:spcPts val="1200"/>
              </a:spcAft>
            </a:pPr>
            <a:r>
              <a:rPr lang="en-US" dirty="0">
                <a:solidFill>
                  <a:schemeClr val="tx1"/>
                </a:solidFill>
              </a:rPr>
              <a:t>“[Absent a closure condition], they have an </a:t>
            </a:r>
            <a:r>
              <a:rPr lang="en-US" b="1" dirty="0">
                <a:solidFill>
                  <a:schemeClr val="tx1"/>
                </a:solidFill>
              </a:rPr>
              <a:t>unfettered </a:t>
            </a:r>
            <a:r>
              <a:rPr lang="en-US" dirty="0">
                <a:solidFill>
                  <a:schemeClr val="tx1"/>
                </a:solidFill>
              </a:rPr>
              <a:t>Special Use Permit for an </a:t>
            </a:r>
            <a:r>
              <a:rPr lang="en-US" b="1" dirty="0">
                <a:solidFill>
                  <a:schemeClr val="tx1"/>
                </a:solidFill>
              </a:rPr>
              <a:t>indefinite</a:t>
            </a:r>
            <a:r>
              <a:rPr lang="en-US" dirty="0">
                <a:solidFill>
                  <a:schemeClr val="tx1"/>
                </a:solidFill>
              </a:rPr>
              <a:t> period of time, what you would have been doing or what the commission would have been doing would be to </a:t>
            </a:r>
            <a:r>
              <a:rPr lang="en-US" b="1" dirty="0">
                <a:solidFill>
                  <a:schemeClr val="tx1"/>
                </a:solidFill>
              </a:rPr>
              <a:t>violate the Chapter 205 because you would have given them a boundary amendment as opposed to a Special Use Permit</a:t>
            </a:r>
            <a:r>
              <a:rPr lang="en-US" dirty="0" smtClean="0">
                <a:solidFill>
                  <a:schemeClr val="tx1"/>
                </a:solidFill>
              </a:rPr>
              <a:t>.” </a:t>
            </a:r>
          </a:p>
          <a:p>
            <a:pPr lvl="1">
              <a:spcBef>
                <a:spcPts val="0"/>
              </a:spcBef>
              <a:spcAft>
                <a:spcPts val="1200"/>
              </a:spcAft>
            </a:pPr>
            <a:r>
              <a:rPr lang="en-US" dirty="0" smtClean="0">
                <a:solidFill>
                  <a:schemeClr val="tx1"/>
                </a:solidFill>
              </a:rPr>
              <a:t>7/14/2010 Tr. at 67-69 (Russell Suzuki).</a:t>
            </a:r>
            <a:endParaRPr lang="en-US" dirty="0">
              <a:solidFill>
                <a:schemeClr val="tx1"/>
              </a:solidFill>
            </a:endParaRPr>
          </a:p>
        </p:txBody>
      </p:sp>
    </p:spTree>
    <p:extLst>
      <p:ext uri="{BB962C8B-B14F-4D97-AF65-F5344CB8AC3E}">
        <p14:creationId xmlns:p14="http://schemas.microsoft.com/office/powerpoint/2010/main" val="1895004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Closure</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dirty="0" smtClean="0">
                <a:solidFill>
                  <a:schemeClr val="tx1"/>
                </a:solidFill>
              </a:rPr>
              <a:t>“In this case, although the type of use is limited, the duration is not. The issuance of a limited-term SUP for a landfill is an appropriate use of the SUP process. The issuance of an SUP with an </a:t>
            </a:r>
            <a:r>
              <a:rPr lang="en-US" b="1" dirty="0" smtClean="0">
                <a:solidFill>
                  <a:schemeClr val="tx1"/>
                </a:solidFill>
              </a:rPr>
              <a:t>unlimited term identically resembles the intended outcome of the district boundary amendment petition </a:t>
            </a:r>
            <a:r>
              <a:rPr lang="en-US" dirty="0" smtClean="0">
                <a:solidFill>
                  <a:schemeClr val="tx1"/>
                </a:solidFill>
              </a:rPr>
              <a:t>(A08-780) filed by the </a:t>
            </a:r>
            <a:r>
              <a:rPr lang="en-US" dirty="0" err="1" smtClean="0">
                <a:solidFill>
                  <a:schemeClr val="tx1"/>
                </a:solidFill>
              </a:rPr>
              <a:t>ENV</a:t>
            </a:r>
            <a:r>
              <a:rPr lang="en-US" dirty="0" smtClean="0">
                <a:solidFill>
                  <a:schemeClr val="tx1"/>
                </a:solidFill>
              </a:rPr>
              <a:t> and currently being heard by the LUC. </a:t>
            </a:r>
            <a:r>
              <a:rPr lang="en-US" b="1" dirty="0" smtClean="0">
                <a:solidFill>
                  <a:schemeClr val="tx1"/>
                </a:solidFill>
              </a:rPr>
              <a:t>The OP believes that CPC has overstepped the bounds of its authority in issuing a SUP without a firm time limit for operations</a:t>
            </a:r>
            <a:r>
              <a:rPr lang="en-US" dirty="0" smtClean="0">
                <a:solidFill>
                  <a:schemeClr val="tx1"/>
                </a:solidFill>
              </a:rPr>
              <a:t>.” </a:t>
            </a:r>
          </a:p>
          <a:p>
            <a:pPr lvl="1">
              <a:spcBef>
                <a:spcPts val="0"/>
              </a:spcBef>
              <a:spcAft>
                <a:spcPts val="1200"/>
              </a:spcAft>
            </a:pPr>
            <a:r>
              <a:rPr lang="en-US" dirty="0" smtClean="0">
                <a:solidFill>
                  <a:schemeClr val="tx1"/>
                </a:solidFill>
              </a:rPr>
              <a:t>9/22/2009 Office of Planning Letter to LUC.</a:t>
            </a:r>
            <a:endParaRPr lang="en-US" dirty="0">
              <a:solidFill>
                <a:schemeClr val="tx1"/>
              </a:solidFill>
            </a:endParaRPr>
          </a:p>
        </p:txBody>
      </p:sp>
    </p:spTree>
    <p:extLst>
      <p:ext uri="{BB962C8B-B14F-4D97-AF65-F5344CB8AC3E}">
        <p14:creationId xmlns:p14="http://schemas.microsoft.com/office/powerpoint/2010/main" val="817103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Closure</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b="1" dirty="0" smtClean="0">
                <a:solidFill>
                  <a:schemeClr val="tx1"/>
                </a:solidFill>
              </a:rPr>
              <a:t>Stage 2: March 2, 2024, to March 1, 2027</a:t>
            </a:r>
          </a:p>
          <a:p>
            <a:pPr>
              <a:spcBef>
                <a:spcPts val="0"/>
              </a:spcBef>
              <a:spcAft>
                <a:spcPts val="1200"/>
              </a:spcAft>
            </a:pPr>
            <a:r>
              <a:rPr lang="en-US" dirty="0" smtClean="0">
                <a:solidFill>
                  <a:schemeClr val="tx1"/>
                </a:solidFill>
              </a:rPr>
              <a:t>KOCA </a:t>
            </a:r>
            <a:r>
              <a:rPr lang="en-US" dirty="0">
                <a:solidFill>
                  <a:schemeClr val="tx1"/>
                </a:solidFill>
              </a:rPr>
              <a:t>Condition 3.b: “From March 2, 2024, until March 1, 2027, WGSL shall be closed to use and all waste except (1) ash and residue from H-POWER; and (2) automobile-shredder residue</a:t>
            </a:r>
            <a:r>
              <a:rPr lang="en-US" dirty="0" smtClean="0">
                <a:solidFill>
                  <a:schemeClr val="tx1"/>
                </a:solidFill>
              </a:rPr>
              <a:t>.”</a:t>
            </a:r>
          </a:p>
        </p:txBody>
      </p:sp>
    </p:spTree>
    <p:extLst>
      <p:ext uri="{BB962C8B-B14F-4D97-AF65-F5344CB8AC3E}">
        <p14:creationId xmlns:p14="http://schemas.microsoft.com/office/powerpoint/2010/main" val="32216373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Closure</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b="1" dirty="0" smtClean="0">
                <a:solidFill>
                  <a:schemeClr val="tx1"/>
                </a:solidFill>
              </a:rPr>
              <a:t>Stage 3: March 2, 2027 Onwards</a:t>
            </a:r>
          </a:p>
          <a:p>
            <a:pPr>
              <a:spcBef>
                <a:spcPts val="0"/>
              </a:spcBef>
              <a:spcAft>
                <a:spcPts val="1200"/>
              </a:spcAft>
            </a:pPr>
            <a:r>
              <a:rPr lang="en-US" dirty="0" smtClean="0">
                <a:solidFill>
                  <a:schemeClr val="tx1"/>
                </a:solidFill>
              </a:rPr>
              <a:t>KOCA </a:t>
            </a:r>
            <a:r>
              <a:rPr lang="en-US" dirty="0">
                <a:solidFill>
                  <a:schemeClr val="tx1"/>
                </a:solidFill>
              </a:rPr>
              <a:t>Condition </a:t>
            </a:r>
            <a:r>
              <a:rPr lang="en-US" b="1" dirty="0" smtClean="0">
                <a:solidFill>
                  <a:schemeClr val="tx1"/>
                </a:solidFill>
              </a:rPr>
              <a:t>3.c</a:t>
            </a:r>
            <a:r>
              <a:rPr lang="en-US" dirty="0" smtClean="0">
                <a:solidFill>
                  <a:schemeClr val="tx1"/>
                </a:solidFill>
              </a:rPr>
              <a:t>: </a:t>
            </a:r>
            <a:r>
              <a:rPr lang="en-US" dirty="0">
                <a:solidFill>
                  <a:schemeClr val="tx1"/>
                </a:solidFill>
              </a:rPr>
              <a:t>“The Landfill shall stop accepting any form of waste and close on or before March 2, 2027</a:t>
            </a:r>
            <a:r>
              <a:rPr lang="en-US" dirty="0" smtClean="0">
                <a:solidFill>
                  <a:schemeClr val="tx1"/>
                </a:solidFill>
              </a:rPr>
              <a:t>.”</a:t>
            </a:r>
          </a:p>
          <a:p>
            <a:pPr>
              <a:spcBef>
                <a:spcPts val="0"/>
              </a:spcBef>
              <a:spcAft>
                <a:spcPts val="1200"/>
              </a:spcAft>
            </a:pPr>
            <a:r>
              <a:rPr lang="en-US" dirty="0" smtClean="0">
                <a:solidFill>
                  <a:schemeClr val="tx1"/>
                </a:solidFill>
              </a:rPr>
              <a:t>KOCA Condition </a:t>
            </a:r>
            <a:r>
              <a:rPr lang="en-US" b="1" dirty="0" smtClean="0">
                <a:solidFill>
                  <a:schemeClr val="tx1"/>
                </a:solidFill>
              </a:rPr>
              <a:t>4</a:t>
            </a:r>
            <a:r>
              <a:rPr lang="en-US" dirty="0">
                <a:solidFill>
                  <a:schemeClr val="tx1"/>
                </a:solidFill>
              </a:rPr>
              <a:t>: </a:t>
            </a:r>
            <a:r>
              <a:rPr lang="en-US" dirty="0" smtClean="0">
                <a:solidFill>
                  <a:schemeClr val="tx1"/>
                </a:solidFill>
              </a:rPr>
              <a:t>“The </a:t>
            </a:r>
            <a:r>
              <a:rPr lang="en-US" dirty="0">
                <a:solidFill>
                  <a:schemeClr val="tx1"/>
                </a:solidFill>
              </a:rPr>
              <a:t>ENV shall file with the Planning Commission an approved closure plan one year prior to closing to all forms of waste on March 2, 2027</a:t>
            </a:r>
            <a:r>
              <a:rPr lang="en-US" dirty="0" smtClean="0">
                <a:solidFill>
                  <a:schemeClr val="tx1"/>
                </a:solidFill>
              </a:rPr>
              <a:t>.”</a:t>
            </a:r>
          </a:p>
        </p:txBody>
      </p:sp>
    </p:spTree>
    <p:extLst>
      <p:ext uri="{BB962C8B-B14F-4D97-AF65-F5344CB8AC3E}">
        <p14:creationId xmlns:p14="http://schemas.microsoft.com/office/powerpoint/2010/main" val="3386569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Motions to Reopen</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4525963"/>
          </a:xfrm>
        </p:spPr>
        <p:txBody>
          <a:bodyPr>
            <a:normAutofit/>
          </a:bodyPr>
          <a:lstStyle/>
          <a:p>
            <a:r>
              <a:rPr lang="en-US" sz="3200" dirty="0" smtClean="0">
                <a:solidFill>
                  <a:schemeClr val="tx1"/>
                </a:solidFill>
              </a:rPr>
              <a:t>4/27/12: </a:t>
            </a:r>
            <a:r>
              <a:rPr lang="en-US" sz="3200" dirty="0" err="1" smtClean="0">
                <a:solidFill>
                  <a:schemeClr val="tx1"/>
                </a:solidFill>
              </a:rPr>
              <a:t>KOCA’s</a:t>
            </a:r>
            <a:r>
              <a:rPr lang="en-US" sz="3200" dirty="0" smtClean="0">
                <a:solidFill>
                  <a:schemeClr val="tx1"/>
                </a:solidFill>
              </a:rPr>
              <a:t> Motion to Reopen (re two site selection documents).</a:t>
            </a:r>
          </a:p>
          <a:p>
            <a:pPr lvl="1"/>
            <a:r>
              <a:rPr lang="en-US" sz="2400" b="1" dirty="0" smtClean="0">
                <a:solidFill>
                  <a:schemeClr val="tx1"/>
                </a:solidFill>
              </a:rPr>
              <a:t>Denied 10/12/16.</a:t>
            </a:r>
          </a:p>
          <a:p>
            <a:r>
              <a:rPr lang="en-US" sz="3200" dirty="0" smtClean="0">
                <a:solidFill>
                  <a:schemeClr val="tx1"/>
                </a:solidFill>
              </a:rPr>
              <a:t>11/22/17: </a:t>
            </a:r>
            <a:r>
              <a:rPr lang="en-US" sz="3200" dirty="0">
                <a:solidFill>
                  <a:schemeClr val="tx1"/>
                </a:solidFill>
              </a:rPr>
              <a:t>KOCA’s Motion to Reopen (re </a:t>
            </a:r>
            <a:r>
              <a:rPr lang="en-US" sz="3200" dirty="0" smtClean="0">
                <a:solidFill>
                  <a:schemeClr val="tx1"/>
                </a:solidFill>
              </a:rPr>
              <a:t>site selection, waste diversion, capacity, and operations).</a:t>
            </a:r>
            <a:endParaRPr lang="en-US" sz="3200" dirty="0">
              <a:solidFill>
                <a:schemeClr val="tx1"/>
              </a:solidFill>
            </a:endParaRPr>
          </a:p>
          <a:p>
            <a:pPr lvl="1"/>
            <a:r>
              <a:rPr lang="en-US" sz="2400" b="1" dirty="0">
                <a:solidFill>
                  <a:schemeClr val="tx1"/>
                </a:solidFill>
              </a:rPr>
              <a:t>Denied 10/12/16</a:t>
            </a: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31148957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Closure</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dirty="0" smtClean="0">
                <a:solidFill>
                  <a:schemeClr val="tx1"/>
                </a:solidFill>
              </a:rPr>
              <a:t>June </a:t>
            </a:r>
            <a:r>
              <a:rPr lang="en-US" b="1" dirty="0" smtClean="0">
                <a:solidFill>
                  <a:schemeClr val="tx1"/>
                </a:solidFill>
              </a:rPr>
              <a:t>2003</a:t>
            </a:r>
            <a:r>
              <a:rPr lang="en-US" dirty="0" smtClean="0">
                <a:solidFill>
                  <a:schemeClr val="tx1"/>
                </a:solidFill>
              </a:rPr>
              <a:t>:  LUC orders landfill to be closed by May 1, </a:t>
            </a:r>
            <a:r>
              <a:rPr lang="en-US" b="1" dirty="0" smtClean="0">
                <a:solidFill>
                  <a:schemeClr val="tx1"/>
                </a:solidFill>
              </a:rPr>
              <a:t>2008</a:t>
            </a:r>
            <a:r>
              <a:rPr lang="en-US" dirty="0" smtClean="0">
                <a:solidFill>
                  <a:schemeClr val="tx1"/>
                </a:solidFill>
              </a:rPr>
              <a:t>.</a:t>
            </a:r>
            <a:endParaRPr lang="en-US" dirty="0">
              <a:solidFill>
                <a:schemeClr val="tx1"/>
              </a:solidFill>
            </a:endParaRPr>
          </a:p>
          <a:p>
            <a:pPr lvl="1">
              <a:spcBef>
                <a:spcPts val="0"/>
              </a:spcBef>
              <a:spcAft>
                <a:spcPts val="1200"/>
              </a:spcAft>
            </a:pPr>
            <a:r>
              <a:rPr lang="en-US" dirty="0" smtClean="0">
                <a:solidFill>
                  <a:schemeClr val="tx1"/>
                </a:solidFill>
              </a:rPr>
              <a:t>2011AP Ex. K2 at 10 (6/9/03 LUC Order).</a:t>
            </a:r>
            <a:endParaRPr lang="en-US" dirty="0">
              <a:solidFill>
                <a:schemeClr val="tx1"/>
              </a:solidFill>
            </a:endParaRPr>
          </a:p>
          <a:p>
            <a:pPr>
              <a:spcBef>
                <a:spcPts val="0"/>
              </a:spcBef>
              <a:spcAft>
                <a:spcPts val="1200"/>
              </a:spcAft>
            </a:pPr>
            <a:r>
              <a:rPr lang="en-US" dirty="0" smtClean="0">
                <a:solidFill>
                  <a:schemeClr val="tx1"/>
                </a:solidFill>
              </a:rPr>
              <a:t>March </a:t>
            </a:r>
            <a:r>
              <a:rPr lang="en-US" b="1" dirty="0" smtClean="0">
                <a:solidFill>
                  <a:schemeClr val="tx1"/>
                </a:solidFill>
              </a:rPr>
              <a:t>2008</a:t>
            </a:r>
            <a:r>
              <a:rPr lang="en-US" dirty="0" smtClean="0">
                <a:solidFill>
                  <a:schemeClr val="tx1"/>
                </a:solidFill>
              </a:rPr>
              <a:t>:  LUC amends closure deadline to November 1, </a:t>
            </a:r>
            <a:r>
              <a:rPr lang="en-US" b="1" dirty="0" smtClean="0">
                <a:solidFill>
                  <a:schemeClr val="tx1"/>
                </a:solidFill>
              </a:rPr>
              <a:t>2009</a:t>
            </a:r>
            <a:r>
              <a:rPr lang="en-US" dirty="0" smtClean="0">
                <a:solidFill>
                  <a:schemeClr val="tx1"/>
                </a:solidFill>
              </a:rPr>
              <a:t>.</a:t>
            </a:r>
            <a:endParaRPr lang="en-US" dirty="0">
              <a:solidFill>
                <a:schemeClr val="tx1"/>
              </a:solidFill>
            </a:endParaRPr>
          </a:p>
          <a:p>
            <a:pPr lvl="1">
              <a:spcBef>
                <a:spcPts val="0"/>
              </a:spcBef>
              <a:spcAft>
                <a:spcPts val="1200"/>
              </a:spcAft>
            </a:pPr>
            <a:r>
              <a:rPr lang="en-US" dirty="0" smtClean="0">
                <a:solidFill>
                  <a:schemeClr val="tx1"/>
                </a:solidFill>
              </a:rPr>
              <a:t>2011AP Ex. K155 at 18 (3/14/08 LUC Order).</a:t>
            </a:r>
            <a:endParaRPr lang="en-US" dirty="0">
              <a:solidFill>
                <a:schemeClr val="tx1"/>
              </a:solidFill>
            </a:endParaRPr>
          </a:p>
          <a:p>
            <a:pPr>
              <a:spcBef>
                <a:spcPts val="0"/>
              </a:spcBef>
              <a:spcAft>
                <a:spcPts val="1200"/>
              </a:spcAft>
            </a:pPr>
            <a:r>
              <a:rPr lang="en-US" dirty="0" smtClean="0">
                <a:solidFill>
                  <a:schemeClr val="tx1"/>
                </a:solidFill>
              </a:rPr>
              <a:t>October </a:t>
            </a:r>
            <a:r>
              <a:rPr lang="en-US" b="1" dirty="0" smtClean="0">
                <a:solidFill>
                  <a:schemeClr val="tx1"/>
                </a:solidFill>
              </a:rPr>
              <a:t>2009</a:t>
            </a:r>
            <a:r>
              <a:rPr lang="en-US" dirty="0" smtClean="0">
                <a:solidFill>
                  <a:schemeClr val="tx1"/>
                </a:solidFill>
              </a:rPr>
              <a:t>:  LUC orders that after </a:t>
            </a:r>
            <a:r>
              <a:rPr lang="en-US" b="1" dirty="0" smtClean="0">
                <a:solidFill>
                  <a:schemeClr val="tx1"/>
                </a:solidFill>
              </a:rPr>
              <a:t>July 31, 2012</a:t>
            </a:r>
            <a:r>
              <a:rPr lang="en-US" dirty="0" smtClean="0">
                <a:solidFill>
                  <a:schemeClr val="tx1"/>
                </a:solidFill>
              </a:rPr>
              <a:t>, only ash and residue from </a:t>
            </a:r>
            <a:r>
              <a:rPr lang="en-US" dirty="0" err="1" smtClean="0">
                <a:solidFill>
                  <a:schemeClr val="tx1"/>
                </a:solidFill>
              </a:rPr>
              <a:t>HPOWER</a:t>
            </a:r>
            <a:r>
              <a:rPr lang="en-US" dirty="0" smtClean="0">
                <a:solidFill>
                  <a:schemeClr val="tx1"/>
                </a:solidFill>
              </a:rPr>
              <a:t> shall be allowed at </a:t>
            </a:r>
            <a:r>
              <a:rPr lang="en-US" dirty="0" err="1" smtClean="0">
                <a:solidFill>
                  <a:schemeClr val="tx1"/>
                </a:solidFill>
              </a:rPr>
              <a:t>WGSL</a:t>
            </a:r>
            <a:r>
              <a:rPr lang="en-US" dirty="0" smtClean="0">
                <a:solidFill>
                  <a:schemeClr val="tx1"/>
                </a:solidFill>
              </a:rPr>
              <a:t>.</a:t>
            </a:r>
            <a:endParaRPr lang="en-US" dirty="0">
              <a:solidFill>
                <a:schemeClr val="tx1"/>
              </a:solidFill>
            </a:endParaRPr>
          </a:p>
          <a:p>
            <a:pPr lvl="1">
              <a:spcBef>
                <a:spcPts val="0"/>
              </a:spcBef>
              <a:spcAft>
                <a:spcPts val="1200"/>
              </a:spcAft>
            </a:pPr>
            <a:r>
              <a:rPr lang="en-US" dirty="0" err="1" smtClean="0">
                <a:solidFill>
                  <a:schemeClr val="tx1"/>
                </a:solidFill>
              </a:rPr>
              <a:t>LUC’s</a:t>
            </a:r>
            <a:r>
              <a:rPr lang="en-US" dirty="0" smtClean="0">
                <a:solidFill>
                  <a:schemeClr val="tx1"/>
                </a:solidFill>
              </a:rPr>
              <a:t> 2009 decision.</a:t>
            </a:r>
            <a:endParaRPr lang="en-US" dirty="0">
              <a:solidFill>
                <a:schemeClr val="tx1"/>
              </a:solidFill>
            </a:endParaRPr>
          </a:p>
        </p:txBody>
      </p:sp>
    </p:spTree>
    <p:extLst>
      <p:ext uri="{BB962C8B-B14F-4D97-AF65-F5344CB8AC3E}">
        <p14:creationId xmlns:p14="http://schemas.microsoft.com/office/powerpoint/2010/main" val="1068362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Closure</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dirty="0" smtClean="0">
                <a:solidFill>
                  <a:schemeClr val="tx1"/>
                </a:solidFill>
              </a:rPr>
              <a:t>It </a:t>
            </a:r>
            <a:r>
              <a:rPr lang="en-US" dirty="0">
                <a:solidFill>
                  <a:schemeClr val="tx1"/>
                </a:solidFill>
              </a:rPr>
              <a:t>should take </a:t>
            </a:r>
            <a:r>
              <a:rPr lang="en-US" b="1" dirty="0">
                <a:solidFill>
                  <a:schemeClr val="tx1"/>
                </a:solidFill>
              </a:rPr>
              <a:t>18 months </a:t>
            </a:r>
            <a:r>
              <a:rPr lang="en-US" dirty="0">
                <a:solidFill>
                  <a:schemeClr val="tx1"/>
                </a:solidFill>
              </a:rPr>
              <a:t>to two years for design, design review, and development of a landfill.</a:t>
            </a:r>
          </a:p>
          <a:p>
            <a:pPr lvl="1">
              <a:spcBef>
                <a:spcPts val="0"/>
              </a:spcBef>
              <a:spcAft>
                <a:spcPts val="1200"/>
              </a:spcAft>
            </a:pPr>
            <a:r>
              <a:rPr lang="en-US" dirty="0" smtClean="0">
                <a:solidFill>
                  <a:schemeClr val="tx1"/>
                </a:solidFill>
              </a:rPr>
              <a:t>2011AP 3/7/12 </a:t>
            </a:r>
            <a:r>
              <a:rPr lang="en-US" dirty="0">
                <a:solidFill>
                  <a:schemeClr val="tx1"/>
                </a:solidFill>
              </a:rPr>
              <a:t>Tr. at 199:24–200:1 (Miller</a:t>
            </a:r>
            <a:r>
              <a:rPr lang="en-US" dirty="0" smtClean="0">
                <a:solidFill>
                  <a:schemeClr val="tx1"/>
                </a:solidFill>
              </a:rPr>
              <a:t>).</a:t>
            </a:r>
            <a:endParaRPr lang="en-US" dirty="0">
              <a:solidFill>
                <a:schemeClr val="tx1"/>
              </a:solidFill>
            </a:endParaRPr>
          </a:p>
          <a:p>
            <a:pPr>
              <a:spcBef>
                <a:spcPts val="0"/>
              </a:spcBef>
              <a:spcAft>
                <a:spcPts val="1200"/>
              </a:spcAft>
            </a:pPr>
            <a:r>
              <a:rPr lang="en-US" dirty="0" smtClean="0">
                <a:solidFill>
                  <a:schemeClr val="tx1"/>
                </a:solidFill>
              </a:rPr>
              <a:t>The </a:t>
            </a:r>
            <a:r>
              <a:rPr lang="en-US" dirty="0">
                <a:solidFill>
                  <a:schemeClr val="tx1"/>
                </a:solidFill>
              </a:rPr>
              <a:t>EIS process should take </a:t>
            </a:r>
            <a:r>
              <a:rPr lang="en-US" b="1" dirty="0">
                <a:solidFill>
                  <a:schemeClr val="tx1"/>
                </a:solidFill>
              </a:rPr>
              <a:t>a year to a year and a half</a:t>
            </a:r>
            <a:r>
              <a:rPr lang="en-US" dirty="0">
                <a:solidFill>
                  <a:schemeClr val="tx1"/>
                </a:solidFill>
              </a:rPr>
              <a:t>.</a:t>
            </a:r>
          </a:p>
          <a:p>
            <a:pPr lvl="1">
              <a:spcBef>
                <a:spcPts val="0"/>
              </a:spcBef>
              <a:spcAft>
                <a:spcPts val="1200"/>
              </a:spcAft>
            </a:pPr>
            <a:r>
              <a:rPr lang="en-US" dirty="0" smtClean="0">
                <a:solidFill>
                  <a:schemeClr val="tx1"/>
                </a:solidFill>
              </a:rPr>
              <a:t>2011AP 3/7/12 </a:t>
            </a:r>
            <a:r>
              <a:rPr lang="en-US" dirty="0">
                <a:solidFill>
                  <a:schemeClr val="tx1"/>
                </a:solidFill>
              </a:rPr>
              <a:t>Tr. at 201:1–24 (Miller</a:t>
            </a:r>
            <a:r>
              <a:rPr lang="en-US" dirty="0" smtClean="0">
                <a:solidFill>
                  <a:schemeClr val="tx1"/>
                </a:solidFill>
              </a:rPr>
              <a:t>).</a:t>
            </a:r>
            <a:endParaRPr lang="en-US" dirty="0">
              <a:solidFill>
                <a:schemeClr val="tx1"/>
              </a:solidFill>
            </a:endParaRPr>
          </a:p>
          <a:p>
            <a:pPr>
              <a:spcBef>
                <a:spcPts val="0"/>
              </a:spcBef>
              <a:spcAft>
                <a:spcPts val="1200"/>
              </a:spcAft>
            </a:pPr>
            <a:r>
              <a:rPr lang="en-US" dirty="0" smtClean="0">
                <a:solidFill>
                  <a:schemeClr val="tx1"/>
                </a:solidFill>
              </a:rPr>
              <a:t>Adding </a:t>
            </a:r>
            <a:r>
              <a:rPr lang="en-US" dirty="0">
                <a:solidFill>
                  <a:schemeClr val="tx1"/>
                </a:solidFill>
              </a:rPr>
              <a:t>land acquisition to the process, it would probably take a total of </a:t>
            </a:r>
            <a:r>
              <a:rPr lang="en-US" b="1" dirty="0">
                <a:solidFill>
                  <a:schemeClr val="tx1"/>
                </a:solidFill>
              </a:rPr>
              <a:t>three to five years</a:t>
            </a:r>
            <a:r>
              <a:rPr lang="en-US" dirty="0">
                <a:solidFill>
                  <a:schemeClr val="tx1"/>
                </a:solidFill>
              </a:rPr>
              <a:t>.</a:t>
            </a:r>
          </a:p>
          <a:p>
            <a:pPr lvl="1">
              <a:spcBef>
                <a:spcPts val="0"/>
              </a:spcBef>
              <a:spcAft>
                <a:spcPts val="1200"/>
              </a:spcAft>
            </a:pPr>
            <a:r>
              <a:rPr lang="en-US" dirty="0" smtClean="0">
                <a:solidFill>
                  <a:schemeClr val="tx1"/>
                </a:solidFill>
              </a:rPr>
              <a:t>2011AP 3/7/12 </a:t>
            </a:r>
            <a:r>
              <a:rPr lang="en-US" dirty="0">
                <a:solidFill>
                  <a:schemeClr val="tx1"/>
                </a:solidFill>
              </a:rPr>
              <a:t>Tr. at 202:14–203:1 (Miller</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416154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Closure</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lnSpcReduction="10000"/>
          </a:bodyPr>
          <a:lstStyle/>
          <a:p>
            <a:pPr>
              <a:spcBef>
                <a:spcPts val="0"/>
              </a:spcBef>
              <a:spcAft>
                <a:spcPts val="1200"/>
              </a:spcAft>
            </a:pPr>
            <a:r>
              <a:rPr lang="en-US" sz="3200" dirty="0" smtClean="0">
                <a:solidFill>
                  <a:schemeClr val="tx1"/>
                </a:solidFill>
              </a:rPr>
              <a:t>“</a:t>
            </a:r>
            <a:r>
              <a:rPr lang="en-US" sz="3200" dirty="0">
                <a:solidFill>
                  <a:schemeClr val="tx1"/>
                </a:solidFill>
              </a:rPr>
              <a:t>We have asked for a </a:t>
            </a:r>
            <a:r>
              <a:rPr lang="en-US" sz="3200" b="1" dirty="0">
                <a:solidFill>
                  <a:schemeClr val="tx1"/>
                </a:solidFill>
              </a:rPr>
              <a:t>five-year extension</a:t>
            </a:r>
            <a:r>
              <a:rPr lang="en-US" sz="3200" dirty="0">
                <a:solidFill>
                  <a:schemeClr val="tx1"/>
                </a:solidFill>
              </a:rPr>
              <a:t> because that’s the time that we believe it’s going to take in order for us to establish a new landfill.”</a:t>
            </a:r>
          </a:p>
          <a:p>
            <a:pPr lvl="1">
              <a:spcBef>
                <a:spcPts val="0"/>
              </a:spcBef>
              <a:spcAft>
                <a:spcPts val="1200"/>
              </a:spcAft>
            </a:pPr>
            <a:r>
              <a:rPr lang="en-US" dirty="0">
                <a:solidFill>
                  <a:schemeClr val="tx1"/>
                </a:solidFill>
              </a:rPr>
              <a:t>Ex. K85 at 95:6–8 (Doyle</a:t>
            </a:r>
            <a:r>
              <a:rPr lang="en-US" dirty="0" smtClean="0">
                <a:solidFill>
                  <a:schemeClr val="tx1"/>
                </a:solidFill>
              </a:rPr>
              <a:t>).</a:t>
            </a:r>
          </a:p>
          <a:p>
            <a:pPr>
              <a:spcBef>
                <a:spcPts val="0"/>
              </a:spcBef>
              <a:spcAft>
                <a:spcPts val="1200"/>
              </a:spcAft>
            </a:pPr>
            <a:r>
              <a:rPr lang="en-US" sz="3200" dirty="0">
                <a:solidFill>
                  <a:schemeClr val="tx1"/>
                </a:solidFill>
              </a:rPr>
              <a:t>“We think the time that is necessary for us to get us there is at least </a:t>
            </a:r>
            <a:r>
              <a:rPr lang="en-US" sz="3200" b="1" dirty="0">
                <a:solidFill>
                  <a:schemeClr val="tx1"/>
                </a:solidFill>
              </a:rPr>
              <a:t>three, probably four years </a:t>
            </a:r>
            <a:r>
              <a:rPr lang="en-US" sz="3200" dirty="0">
                <a:solidFill>
                  <a:schemeClr val="tx1"/>
                </a:solidFill>
              </a:rPr>
              <a:t>just to get ourselves up and operational on that landfill site.”</a:t>
            </a:r>
          </a:p>
          <a:p>
            <a:pPr lvl="1">
              <a:spcBef>
                <a:spcPts val="0"/>
              </a:spcBef>
              <a:spcAft>
                <a:spcPts val="1200"/>
              </a:spcAft>
            </a:pPr>
            <a:r>
              <a:rPr lang="en-US" dirty="0">
                <a:solidFill>
                  <a:schemeClr val="tx1"/>
                </a:solidFill>
              </a:rPr>
              <a:t>2011AP Ex. K85 at 100:23–25 (Doyle</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3722161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Closure</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pPr>
              <a:spcBef>
                <a:spcPts val="0"/>
              </a:spcBef>
              <a:spcAft>
                <a:spcPts val="1200"/>
              </a:spcAft>
            </a:pPr>
            <a:r>
              <a:rPr lang="en-US" dirty="0">
                <a:solidFill>
                  <a:schemeClr val="tx1"/>
                </a:solidFill>
              </a:rPr>
              <a:t>“Incorporated” LUC </a:t>
            </a:r>
            <a:r>
              <a:rPr lang="en-US" dirty="0" smtClean="0">
                <a:solidFill>
                  <a:schemeClr val="tx1"/>
                </a:solidFill>
              </a:rPr>
              <a:t>Condition 4:</a:t>
            </a:r>
          </a:p>
          <a:p>
            <a:pPr>
              <a:spcBef>
                <a:spcPts val="0"/>
              </a:spcBef>
              <a:spcAft>
                <a:spcPts val="1200"/>
              </a:spcAft>
            </a:pPr>
            <a:r>
              <a:rPr lang="en-US" dirty="0" smtClean="0">
                <a:solidFill>
                  <a:schemeClr val="tx1"/>
                </a:solidFill>
              </a:rPr>
              <a:t>“On </a:t>
            </a:r>
            <a:r>
              <a:rPr lang="en-US" dirty="0">
                <a:solidFill>
                  <a:schemeClr val="tx1"/>
                </a:solidFill>
              </a:rPr>
              <a:t>or before </a:t>
            </a:r>
            <a:r>
              <a:rPr lang="en-US" b="1" dirty="0">
                <a:solidFill>
                  <a:schemeClr val="tx1"/>
                </a:solidFill>
              </a:rPr>
              <a:t>November </a:t>
            </a:r>
            <a:r>
              <a:rPr lang="en-US" b="1" dirty="0" smtClean="0">
                <a:solidFill>
                  <a:schemeClr val="tx1"/>
                </a:solidFill>
              </a:rPr>
              <a:t>1, </a:t>
            </a:r>
            <a:r>
              <a:rPr lang="en-US" b="1" dirty="0">
                <a:solidFill>
                  <a:schemeClr val="tx1"/>
                </a:solidFill>
              </a:rPr>
              <a:t>2010</a:t>
            </a:r>
            <a:r>
              <a:rPr lang="en-US" dirty="0">
                <a:solidFill>
                  <a:schemeClr val="tx1"/>
                </a:solidFill>
              </a:rPr>
              <a:t>, the Applicant shall begin </a:t>
            </a:r>
            <a:r>
              <a:rPr lang="en-US" dirty="0" smtClean="0">
                <a:solidFill>
                  <a:schemeClr val="tx1"/>
                </a:solidFill>
              </a:rPr>
              <a:t>to </a:t>
            </a:r>
            <a:r>
              <a:rPr lang="en-US" b="1" dirty="0" smtClean="0">
                <a:solidFill>
                  <a:schemeClr val="tx1"/>
                </a:solidFill>
              </a:rPr>
              <a:t>identify </a:t>
            </a:r>
            <a:r>
              <a:rPr lang="en-US" b="1" dirty="0">
                <a:solidFill>
                  <a:schemeClr val="tx1"/>
                </a:solidFill>
              </a:rPr>
              <a:t>and develop </a:t>
            </a:r>
            <a:r>
              <a:rPr lang="en-US" dirty="0">
                <a:solidFill>
                  <a:schemeClr val="tx1"/>
                </a:solidFill>
              </a:rPr>
              <a:t>one or more new landfill sites that shall either replace </a:t>
            </a:r>
            <a:r>
              <a:rPr lang="en-US" dirty="0" smtClean="0">
                <a:solidFill>
                  <a:schemeClr val="tx1"/>
                </a:solidFill>
              </a:rPr>
              <a:t>or supplement </a:t>
            </a:r>
            <a:r>
              <a:rPr lang="en-US" dirty="0">
                <a:solidFill>
                  <a:schemeClr val="tx1"/>
                </a:solidFill>
              </a:rPr>
              <a:t>the WGSL. The Applicant's effort to identify and develop such </a:t>
            </a:r>
            <a:r>
              <a:rPr lang="en-US" dirty="0" smtClean="0">
                <a:solidFill>
                  <a:schemeClr val="tx1"/>
                </a:solidFill>
              </a:rPr>
              <a:t>site shall </a:t>
            </a:r>
            <a:r>
              <a:rPr lang="en-US" dirty="0">
                <a:solidFill>
                  <a:schemeClr val="tx1"/>
                </a:solidFill>
              </a:rPr>
              <a:t>be performed with </a:t>
            </a:r>
            <a:r>
              <a:rPr lang="en-US" b="1" dirty="0">
                <a:solidFill>
                  <a:schemeClr val="tx1"/>
                </a:solidFill>
              </a:rPr>
              <a:t>reasonable diligence</a:t>
            </a:r>
            <a:r>
              <a:rPr lang="en-US" dirty="0">
                <a:solidFill>
                  <a:schemeClr val="tx1"/>
                </a:solidFill>
              </a:rPr>
              <a:t>, and the Honolulu City Council </a:t>
            </a:r>
            <a:r>
              <a:rPr lang="en-US" dirty="0" smtClean="0">
                <a:solidFill>
                  <a:schemeClr val="tx1"/>
                </a:solidFill>
              </a:rPr>
              <a:t>is encouraged </a:t>
            </a:r>
            <a:r>
              <a:rPr lang="en-US" dirty="0">
                <a:solidFill>
                  <a:schemeClr val="tx1"/>
                </a:solidFill>
              </a:rPr>
              <a:t>to work cooperatively with the </a:t>
            </a:r>
            <a:r>
              <a:rPr lang="en-US" dirty="0" smtClean="0">
                <a:solidFill>
                  <a:schemeClr val="tx1"/>
                </a:solidFill>
              </a:rPr>
              <a:t>Applicant’s </a:t>
            </a:r>
            <a:r>
              <a:rPr lang="en-US" dirty="0">
                <a:solidFill>
                  <a:schemeClr val="tx1"/>
                </a:solidFill>
              </a:rPr>
              <a:t>effort to select a </a:t>
            </a:r>
            <a:r>
              <a:rPr lang="en-US" dirty="0" smtClean="0">
                <a:solidFill>
                  <a:schemeClr val="tx1"/>
                </a:solidFill>
              </a:rPr>
              <a:t>new landfill </a:t>
            </a:r>
            <a:r>
              <a:rPr lang="en-US" dirty="0">
                <a:solidFill>
                  <a:schemeClr val="tx1"/>
                </a:solidFill>
              </a:rPr>
              <a:t>site on Oahu. Upon the selection of a new landfill site or sites on </a:t>
            </a:r>
            <a:r>
              <a:rPr lang="en-US" dirty="0" smtClean="0">
                <a:solidFill>
                  <a:schemeClr val="tx1"/>
                </a:solidFill>
              </a:rPr>
              <a:t>Oahu, the </a:t>
            </a:r>
            <a:r>
              <a:rPr lang="en-US" dirty="0">
                <a:solidFill>
                  <a:schemeClr val="tx1"/>
                </a:solidFill>
              </a:rPr>
              <a:t>Applicant shall provide written notice to the Planning Commission. </a:t>
            </a:r>
            <a:r>
              <a:rPr lang="en-US" dirty="0" smtClean="0">
                <a:solidFill>
                  <a:schemeClr val="tx1"/>
                </a:solidFill>
              </a:rPr>
              <a:t>Upon receipt </a:t>
            </a:r>
            <a:r>
              <a:rPr lang="en-US" dirty="0">
                <a:solidFill>
                  <a:schemeClr val="tx1"/>
                </a:solidFill>
              </a:rPr>
              <a:t>of such written notice, the Planning Commission shall hold a </a:t>
            </a:r>
            <a:r>
              <a:rPr lang="en-US" dirty="0" smtClean="0">
                <a:solidFill>
                  <a:schemeClr val="tx1"/>
                </a:solidFill>
              </a:rPr>
              <a:t>public hearing </a:t>
            </a:r>
            <a:r>
              <a:rPr lang="en-US" dirty="0">
                <a:solidFill>
                  <a:schemeClr val="tx1"/>
                </a:solidFill>
              </a:rPr>
              <a:t>to reevaluate 2008/5UP-2 (SP09403) and shall determine </a:t>
            </a:r>
            <a:r>
              <a:rPr lang="en-US" dirty="0" smtClean="0">
                <a:solidFill>
                  <a:schemeClr val="tx1"/>
                </a:solidFill>
              </a:rPr>
              <a:t>whether modification </a:t>
            </a:r>
            <a:r>
              <a:rPr lang="en-US" dirty="0">
                <a:solidFill>
                  <a:schemeClr val="tx1"/>
                </a:solidFill>
              </a:rPr>
              <a:t>or revocation of 2008/SUP-2 (SP09-403) is appropriate at that time</a:t>
            </a:r>
            <a:r>
              <a:rPr lang="en-US" dirty="0" smtClean="0">
                <a:solidFill>
                  <a:schemeClr val="tx1"/>
                </a:solidFill>
              </a:rPr>
              <a:t>. The </a:t>
            </a:r>
            <a:r>
              <a:rPr lang="en-US" dirty="0">
                <a:solidFill>
                  <a:schemeClr val="tx1"/>
                </a:solidFill>
              </a:rPr>
              <a:t>Planning Commission shall make a recommendation to the Land </a:t>
            </a:r>
            <a:r>
              <a:rPr lang="en-US" dirty="0" smtClean="0">
                <a:solidFill>
                  <a:schemeClr val="tx1"/>
                </a:solidFill>
              </a:rPr>
              <a:t>Use Commission.”</a:t>
            </a:r>
          </a:p>
        </p:txBody>
      </p:sp>
    </p:spTree>
    <p:extLst>
      <p:ext uri="{BB962C8B-B14F-4D97-AF65-F5344CB8AC3E}">
        <p14:creationId xmlns:p14="http://schemas.microsoft.com/office/powerpoint/2010/main" val="37072360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Closure</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sz="3200" dirty="0" smtClean="0">
                <a:solidFill>
                  <a:schemeClr val="tx1"/>
                </a:solidFill>
              </a:rPr>
              <a:t>“There </a:t>
            </a:r>
            <a:r>
              <a:rPr lang="en-US" sz="3200" dirty="0">
                <a:solidFill>
                  <a:schemeClr val="tx1"/>
                </a:solidFill>
              </a:rPr>
              <a:t>is </a:t>
            </a:r>
            <a:r>
              <a:rPr lang="en-US" sz="3200" b="1" dirty="0">
                <a:solidFill>
                  <a:schemeClr val="tx1"/>
                </a:solidFill>
              </a:rPr>
              <a:t>nothing</a:t>
            </a:r>
            <a:r>
              <a:rPr lang="en-US" sz="3200" dirty="0">
                <a:solidFill>
                  <a:schemeClr val="tx1"/>
                </a:solidFill>
              </a:rPr>
              <a:t> in the record to justify closing </a:t>
            </a:r>
            <a:r>
              <a:rPr lang="en-US" sz="3200" dirty="0" err="1">
                <a:solidFill>
                  <a:schemeClr val="tx1"/>
                </a:solidFill>
              </a:rPr>
              <a:t>WGSL</a:t>
            </a:r>
            <a:r>
              <a:rPr lang="en-US" sz="3200" dirty="0">
                <a:solidFill>
                  <a:schemeClr val="tx1"/>
                </a:solidFill>
              </a:rPr>
              <a:t> before it reaches capacity and incurring the otherwise avoidable costs of establishing a landfill </a:t>
            </a:r>
            <a:r>
              <a:rPr lang="en-US" sz="3200" dirty="0" smtClean="0">
                <a:solidFill>
                  <a:schemeClr val="tx1"/>
                </a:solidFill>
              </a:rPr>
              <a:t>elsewhere . . . .”</a:t>
            </a:r>
          </a:p>
          <a:p>
            <a:pPr lvl="1">
              <a:spcBef>
                <a:spcPts val="0"/>
              </a:spcBef>
              <a:spcAft>
                <a:spcPts val="1200"/>
              </a:spcAft>
            </a:pPr>
            <a:r>
              <a:rPr lang="en-US" sz="2000" dirty="0" err="1" smtClean="0">
                <a:solidFill>
                  <a:schemeClr val="tx1"/>
                </a:solidFill>
              </a:rPr>
              <a:t>ENV</a:t>
            </a:r>
            <a:r>
              <a:rPr lang="en-US" sz="2000" dirty="0" smtClean="0">
                <a:solidFill>
                  <a:schemeClr val="tx1"/>
                </a:solidFill>
              </a:rPr>
              <a:t> response to </a:t>
            </a:r>
            <a:r>
              <a:rPr lang="en-US" sz="2000" dirty="0" err="1" smtClean="0">
                <a:solidFill>
                  <a:schemeClr val="tx1"/>
                </a:solidFill>
              </a:rPr>
              <a:t>KOCA’s</a:t>
            </a:r>
            <a:r>
              <a:rPr lang="en-US" sz="2000" dirty="0" smtClean="0">
                <a:solidFill>
                  <a:schemeClr val="tx1"/>
                </a:solidFill>
              </a:rPr>
              <a:t> Objections at 14.</a:t>
            </a:r>
          </a:p>
        </p:txBody>
      </p:sp>
    </p:spTree>
    <p:extLst>
      <p:ext uri="{BB962C8B-B14F-4D97-AF65-F5344CB8AC3E}">
        <p14:creationId xmlns:p14="http://schemas.microsoft.com/office/powerpoint/2010/main" val="29129721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Closure</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0"/>
              </a:spcBef>
              <a:spcAft>
                <a:spcPts val="1200"/>
              </a:spcAft>
            </a:pPr>
            <a:r>
              <a:rPr lang="en-US" dirty="0" smtClean="0">
                <a:solidFill>
                  <a:schemeClr val="tx1"/>
                </a:solidFill>
              </a:rPr>
              <a:t>“</a:t>
            </a:r>
            <a:r>
              <a:rPr lang="en-US" dirty="0">
                <a:solidFill>
                  <a:schemeClr val="tx1"/>
                </a:solidFill>
              </a:rPr>
              <a:t>After numerous lengthy meetings within the community, in June or July of 2002[,] [former acting ENV Director Frank </a:t>
            </a:r>
            <a:r>
              <a:rPr lang="en-US" dirty="0" smtClean="0">
                <a:solidFill>
                  <a:schemeClr val="tx1"/>
                </a:solidFill>
              </a:rPr>
              <a:t>Doyle] </a:t>
            </a:r>
            <a:r>
              <a:rPr lang="en-US" dirty="0">
                <a:solidFill>
                  <a:schemeClr val="tx1"/>
                </a:solidFill>
              </a:rPr>
              <a:t>stated to the community that, if the community allowed some expansion of the Landfill, </a:t>
            </a:r>
            <a:r>
              <a:rPr lang="en-US" b="1" dirty="0">
                <a:solidFill>
                  <a:schemeClr val="tx1"/>
                </a:solidFill>
              </a:rPr>
              <a:t>the ENV would commit to close the Waimanalo Gulch Sanitary Landfill in 2008</a:t>
            </a:r>
            <a:r>
              <a:rPr lang="en-US" dirty="0" smtClean="0">
                <a:solidFill>
                  <a:schemeClr val="tx1"/>
                </a:solidFill>
              </a:rPr>
              <a:t>.”</a:t>
            </a:r>
          </a:p>
          <a:p>
            <a:pPr lvl="1">
              <a:spcBef>
                <a:spcPts val="0"/>
              </a:spcBef>
              <a:spcAft>
                <a:spcPts val="1200"/>
              </a:spcAft>
            </a:pPr>
            <a:r>
              <a:rPr lang="en-US" dirty="0" smtClean="0">
                <a:solidFill>
                  <a:schemeClr val="tx1"/>
                </a:solidFill>
              </a:rPr>
              <a:t>2011AP </a:t>
            </a:r>
            <a:r>
              <a:rPr lang="en-US" dirty="0">
                <a:solidFill>
                  <a:schemeClr val="tx1"/>
                </a:solidFill>
              </a:rPr>
              <a:t>Rezentes Written Direct Testimony at 4 (¶ 12). </a:t>
            </a:r>
            <a:endParaRPr lang="en-US" dirty="0" smtClean="0">
              <a:solidFill>
                <a:schemeClr val="tx1"/>
              </a:solidFill>
            </a:endParaRPr>
          </a:p>
          <a:p>
            <a:pPr>
              <a:spcBef>
                <a:spcPts val="0"/>
              </a:spcBef>
              <a:spcAft>
                <a:spcPts val="1200"/>
              </a:spcAft>
            </a:pPr>
            <a:r>
              <a:rPr lang="en-US" dirty="0" smtClean="0">
                <a:solidFill>
                  <a:schemeClr val="tx1"/>
                </a:solidFill>
              </a:rPr>
              <a:t>“</a:t>
            </a:r>
            <a:r>
              <a:rPr lang="en-US" dirty="0">
                <a:solidFill>
                  <a:schemeClr val="tx1"/>
                </a:solidFill>
              </a:rPr>
              <a:t>COMMISSIONER COPA: Do you honestly think that we will have a site, another site picked for a landfill? And if so do you think that you could commit that without a doubt that this landfill will close? MR. DOYLE: </a:t>
            </a:r>
            <a:r>
              <a:rPr lang="en-US" b="1" dirty="0">
                <a:solidFill>
                  <a:schemeClr val="tx1"/>
                </a:solidFill>
              </a:rPr>
              <a:t>We have made that commitment, yes.</a:t>
            </a:r>
            <a:r>
              <a:rPr lang="en-US" dirty="0">
                <a:solidFill>
                  <a:schemeClr val="tx1"/>
                </a:solidFill>
              </a:rPr>
              <a:t>” </a:t>
            </a:r>
            <a:endParaRPr lang="en-US" dirty="0" smtClean="0">
              <a:solidFill>
                <a:schemeClr val="tx1"/>
              </a:solidFill>
            </a:endParaRPr>
          </a:p>
          <a:p>
            <a:pPr lvl="1">
              <a:spcBef>
                <a:spcPts val="0"/>
              </a:spcBef>
              <a:spcAft>
                <a:spcPts val="1200"/>
              </a:spcAft>
            </a:pPr>
            <a:r>
              <a:rPr lang="en-US" dirty="0" smtClean="0">
                <a:solidFill>
                  <a:schemeClr val="tx1"/>
                </a:solidFill>
              </a:rPr>
              <a:t>2011AP </a:t>
            </a:r>
            <a:r>
              <a:rPr lang="en-US" dirty="0">
                <a:solidFill>
                  <a:schemeClr val="tx1"/>
                </a:solidFill>
              </a:rPr>
              <a:t>Ex. K85 at 125:7–11 (3/27/03 Tr</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9127661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600200"/>
          </a:xfrm>
        </p:spPr>
        <p:txBody>
          <a:bodyPr/>
          <a:lstStyle/>
          <a:p>
            <a:r>
              <a:rPr lang="en-US" dirty="0" smtClean="0">
                <a:effectLst/>
              </a:rPr>
              <a:t>Closure</a:t>
            </a:r>
            <a:endParaRPr lang="en-US" dirty="0">
              <a:latin typeface="Century Schoolbook" pitchFamily="18" charset="0"/>
            </a:endParaRPr>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pPr>
              <a:spcBef>
                <a:spcPts val="0"/>
              </a:spcBef>
              <a:spcAft>
                <a:spcPts val="1200"/>
              </a:spcAft>
            </a:pPr>
            <a:r>
              <a:rPr lang="en-US" sz="3200" dirty="0" smtClean="0">
                <a:solidFill>
                  <a:schemeClr val="tx1"/>
                </a:solidFill>
              </a:rPr>
              <a:t>“The process of allowing [the City] to simply </a:t>
            </a:r>
            <a:r>
              <a:rPr lang="en-US" sz="3200" b="1" dirty="0" smtClean="0">
                <a:solidFill>
                  <a:schemeClr val="tx1"/>
                </a:solidFill>
              </a:rPr>
              <a:t>amend or eliminate conditions</a:t>
            </a:r>
            <a:r>
              <a:rPr lang="en-US" sz="3200" dirty="0" smtClean="0">
                <a:solidFill>
                  <a:schemeClr val="tx1"/>
                </a:solidFill>
              </a:rPr>
              <a:t> when they become too onerous to comply with risks undermining the meaning and </a:t>
            </a:r>
            <a:r>
              <a:rPr lang="en-US" sz="3200" b="1" dirty="0" smtClean="0">
                <a:solidFill>
                  <a:schemeClr val="tx1"/>
                </a:solidFill>
              </a:rPr>
              <a:t>integrity</a:t>
            </a:r>
            <a:r>
              <a:rPr lang="en-US" sz="3200" dirty="0" smtClean="0">
                <a:solidFill>
                  <a:schemeClr val="tx1"/>
                </a:solidFill>
              </a:rPr>
              <a:t> of our land use entitlement processes, and with it, the </a:t>
            </a:r>
            <a:r>
              <a:rPr lang="en-US" sz="3200" b="1" dirty="0" smtClean="0">
                <a:solidFill>
                  <a:schemeClr val="tx1"/>
                </a:solidFill>
              </a:rPr>
              <a:t>public trust in government</a:t>
            </a:r>
            <a:r>
              <a:rPr lang="en-US" sz="3200" dirty="0" smtClean="0">
                <a:solidFill>
                  <a:schemeClr val="tx1"/>
                </a:solidFill>
              </a:rPr>
              <a:t>.”</a:t>
            </a:r>
          </a:p>
          <a:p>
            <a:pPr lvl="1">
              <a:spcBef>
                <a:spcPts val="0"/>
              </a:spcBef>
              <a:spcAft>
                <a:spcPts val="1200"/>
              </a:spcAft>
            </a:pPr>
            <a:r>
              <a:rPr lang="en-US" dirty="0" smtClean="0">
                <a:solidFill>
                  <a:schemeClr val="tx1"/>
                </a:solidFill>
              </a:rPr>
              <a:t>9/22/2009 Office of Planning Letter to LUC at 10.</a:t>
            </a:r>
            <a:endParaRPr lang="en-US" dirty="0">
              <a:solidFill>
                <a:schemeClr val="tx1"/>
              </a:solidFill>
            </a:endParaRPr>
          </a:p>
          <a:p>
            <a:pPr>
              <a:spcBef>
                <a:spcPts val="0"/>
              </a:spcBef>
              <a:spcAft>
                <a:spcPts val="1200"/>
              </a:spcAft>
            </a:pPr>
            <a:r>
              <a:rPr lang="en-US" sz="3200" dirty="0" smtClean="0">
                <a:solidFill>
                  <a:schemeClr val="tx1"/>
                </a:solidFill>
              </a:rPr>
              <a:t>“</a:t>
            </a:r>
            <a:r>
              <a:rPr lang="en-US" sz="3200" b="1" dirty="0" smtClean="0">
                <a:solidFill>
                  <a:schemeClr val="tx1"/>
                </a:solidFill>
              </a:rPr>
              <a:t>[</a:t>
            </a:r>
            <a:r>
              <a:rPr lang="en-US" sz="3200" b="1" dirty="0">
                <a:solidFill>
                  <a:schemeClr val="tx1"/>
                </a:solidFill>
              </a:rPr>
              <a:t>A]t some point in time we’ve got to say enough is enough.</a:t>
            </a:r>
            <a:r>
              <a:rPr lang="en-US" sz="3200" dirty="0">
                <a:solidFill>
                  <a:schemeClr val="tx1"/>
                </a:solidFill>
              </a:rPr>
              <a:t>” </a:t>
            </a:r>
          </a:p>
          <a:p>
            <a:pPr lvl="1">
              <a:spcBef>
                <a:spcPts val="0"/>
              </a:spcBef>
              <a:spcAft>
                <a:spcPts val="1200"/>
              </a:spcAft>
            </a:pPr>
            <a:r>
              <a:rPr lang="en-US" dirty="0" smtClean="0">
                <a:solidFill>
                  <a:schemeClr val="tx1"/>
                </a:solidFill>
              </a:rPr>
              <a:t>2011AP 2/8/12 </a:t>
            </a:r>
            <a:r>
              <a:rPr lang="en-US" dirty="0">
                <a:solidFill>
                  <a:schemeClr val="tx1"/>
                </a:solidFill>
              </a:rPr>
              <a:t>Tr. at 77:14–16 (</a:t>
            </a:r>
            <a:r>
              <a:rPr lang="en-US" dirty="0" smtClean="0">
                <a:solidFill>
                  <a:schemeClr val="tx1"/>
                </a:solidFill>
              </a:rPr>
              <a:t>Rezentes).</a:t>
            </a:r>
            <a:endParaRPr lang="en-US" dirty="0">
              <a:solidFill>
                <a:schemeClr val="tx1"/>
              </a:solidFill>
            </a:endParaRPr>
          </a:p>
        </p:txBody>
      </p:sp>
    </p:spTree>
    <p:extLst>
      <p:ext uri="{BB962C8B-B14F-4D97-AF65-F5344CB8AC3E}">
        <p14:creationId xmlns:p14="http://schemas.microsoft.com/office/powerpoint/2010/main" val="2080402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effectLst/>
              </a:rPr>
              <a:t>Procedural Errors</a:t>
            </a:r>
            <a:endParaRPr lang="en-US" dirty="0">
              <a:latin typeface="Century Schoolbook"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1541077"/>
              </p:ext>
            </p:extLst>
          </p:nvPr>
        </p:nvGraphicFramePr>
        <p:xfrm>
          <a:off x="457200" y="1371600"/>
          <a:ext cx="8229600" cy="38455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What was supposed to happen</a:t>
                      </a:r>
                      <a:endParaRPr lang="en-US" dirty="0"/>
                    </a:p>
                  </a:txBody>
                  <a:tcPr/>
                </a:tc>
                <a:tc>
                  <a:txBody>
                    <a:bodyPr/>
                    <a:lstStyle/>
                    <a:p>
                      <a:pPr algn="ctr"/>
                      <a:r>
                        <a:rPr lang="en-US" dirty="0" smtClean="0"/>
                        <a:t>What actually happened</a:t>
                      </a:r>
                      <a:endParaRPr lang="en-US" dirty="0"/>
                    </a:p>
                  </a:txBody>
                  <a:tcPr/>
                </a:tc>
              </a:tr>
              <a:tr h="370840">
                <a:tc>
                  <a:txBody>
                    <a:bodyPr/>
                    <a:lstStyle/>
                    <a:p>
                      <a:r>
                        <a:rPr lang="en-US" b="1" dirty="0" smtClean="0"/>
                        <a:t>Before </a:t>
                      </a:r>
                      <a:r>
                        <a:rPr lang="en-US" b="0" dirty="0" smtClean="0"/>
                        <a:t>voting</a:t>
                      </a:r>
                      <a:r>
                        <a:rPr lang="en-US" b="0" baseline="0" dirty="0" smtClean="0"/>
                        <a:t> to </a:t>
                      </a:r>
                      <a:r>
                        <a:rPr lang="en-US" baseline="0" dirty="0" smtClean="0"/>
                        <a:t>adopt proposed decision, all commissioners attest that they have reviewed the transcript and studied, examined, and understand the record. (Rule § 2-76)</a:t>
                      </a:r>
                      <a:endParaRPr lang="en-US" dirty="0"/>
                    </a:p>
                  </a:txBody>
                  <a:tcPr/>
                </a:tc>
                <a:tc>
                  <a:txBody>
                    <a:bodyPr/>
                    <a:lstStyle/>
                    <a:p>
                      <a:r>
                        <a:rPr lang="en-US" dirty="0" smtClean="0"/>
                        <a:t>Proposed decision was adopted </a:t>
                      </a:r>
                      <a:r>
                        <a:rPr lang="en-US" b="1" dirty="0" smtClean="0"/>
                        <a:t>before</a:t>
                      </a:r>
                      <a:r>
                        <a:rPr lang="en-US" dirty="0" smtClean="0"/>
                        <a:t> Commissioner</a:t>
                      </a:r>
                      <a:r>
                        <a:rPr lang="en-US" baseline="0" dirty="0" smtClean="0"/>
                        <a:t> Goo was even appointed.</a:t>
                      </a:r>
                    </a:p>
                    <a:p>
                      <a:r>
                        <a:rPr lang="en-US" baseline="0" dirty="0" smtClean="0"/>
                        <a:t>Attestation was made </a:t>
                      </a:r>
                      <a:r>
                        <a:rPr lang="en-US" b="1" baseline="0" dirty="0" smtClean="0"/>
                        <a:t>after</a:t>
                      </a:r>
                      <a:r>
                        <a:rPr lang="en-US" b="0" baseline="0" dirty="0" smtClean="0"/>
                        <a:t> proposed decision was adopted.</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After</a:t>
                      </a:r>
                      <a:r>
                        <a:rPr lang="en-US" b="1" baseline="0" dirty="0" smtClean="0"/>
                        <a:t> attestation has been made</a:t>
                      </a:r>
                      <a:r>
                        <a:rPr lang="en-US" b="0" baseline="0" dirty="0" smtClean="0"/>
                        <a:t> and proposed decision adopted, </a:t>
                      </a:r>
                      <a:r>
                        <a:rPr lang="en-US" baseline="0" dirty="0" smtClean="0"/>
                        <a:t>parties adversely affected by decision given opportunity to file written exceptions and present oral argument. (Rule § 2-75)</a:t>
                      </a:r>
                      <a:endParaRPr lang="en-US" dirty="0" smtClean="0"/>
                    </a:p>
                  </a:txBody>
                  <a:tcPr/>
                </a:tc>
                <a:tc>
                  <a:txBody>
                    <a:bodyPr/>
                    <a:lstStyle/>
                    <a:p>
                      <a:r>
                        <a:rPr lang="en-US" dirty="0" smtClean="0"/>
                        <a:t>Proposed</a:t>
                      </a:r>
                      <a:r>
                        <a:rPr lang="en-US" baseline="0" dirty="0" smtClean="0"/>
                        <a:t> decision was adopted and written exceptions were made </a:t>
                      </a:r>
                      <a:r>
                        <a:rPr lang="en-US" b="1" baseline="0" dirty="0" smtClean="0"/>
                        <a:t>before</a:t>
                      </a:r>
                      <a:r>
                        <a:rPr lang="en-US" baseline="0" dirty="0" smtClean="0"/>
                        <a:t> attestation.</a:t>
                      </a:r>
                      <a:endParaRPr lang="en-US" dirty="0"/>
                    </a:p>
                  </a:txBody>
                  <a:tcPr/>
                </a:tc>
              </a:tr>
            </a:tbl>
          </a:graphicData>
        </a:graphic>
      </p:graphicFrame>
    </p:spTree>
    <p:extLst>
      <p:ext uri="{BB962C8B-B14F-4D97-AF65-F5344CB8AC3E}">
        <p14:creationId xmlns:p14="http://schemas.microsoft.com/office/powerpoint/2010/main" val="3659755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pPr>
              <a:lnSpc>
                <a:spcPts val="4500"/>
              </a:lnSpc>
            </a:pPr>
            <a:r>
              <a:rPr lang="en-US" b="1" dirty="0" smtClean="0">
                <a:effectLst/>
              </a:rPr>
              <a:t>Lack of Transparency</a:t>
            </a:r>
            <a:endParaRPr lang="en-US" b="1" dirty="0">
              <a:effectLst/>
            </a:endParaRPr>
          </a:p>
        </p:txBody>
      </p:sp>
      <p:sp>
        <p:nvSpPr>
          <p:cNvPr id="3" name="Content Placeholder 2"/>
          <p:cNvSpPr>
            <a:spLocks noGrp="1"/>
          </p:cNvSpPr>
          <p:nvPr>
            <p:ph idx="1"/>
          </p:nvPr>
        </p:nvSpPr>
        <p:spPr>
          <a:xfrm>
            <a:off x="457200" y="1371600"/>
            <a:ext cx="8229600" cy="4525963"/>
          </a:xfrm>
        </p:spPr>
        <p:txBody>
          <a:bodyPr>
            <a:normAutofit lnSpcReduction="10000"/>
          </a:bodyPr>
          <a:lstStyle/>
          <a:p>
            <a:pPr marL="0" indent="0">
              <a:spcAft>
                <a:spcPts val="600"/>
              </a:spcAft>
              <a:buNone/>
            </a:pPr>
            <a:r>
              <a:rPr lang="en-US" dirty="0" smtClean="0">
                <a:solidFill>
                  <a:schemeClr val="tx1"/>
                </a:solidFill>
                <a:latin typeface="Century Schoolbook" pitchFamily="18" charset="0"/>
              </a:rPr>
              <a:t>VICE CHAIR ANDERSON: Commissioner </a:t>
            </a:r>
            <a:r>
              <a:rPr lang="en-US" dirty="0" err="1" smtClean="0">
                <a:solidFill>
                  <a:schemeClr val="tx1"/>
                </a:solidFill>
                <a:latin typeface="Century Schoolbook" pitchFamily="18" charset="0"/>
              </a:rPr>
              <a:t>Hayashida</a:t>
            </a:r>
            <a:r>
              <a:rPr lang="en-US" dirty="0" smtClean="0">
                <a:solidFill>
                  <a:schemeClr val="tx1"/>
                </a:solidFill>
                <a:latin typeface="Century Schoolbook" pitchFamily="18" charset="0"/>
              </a:rPr>
              <a:t>, do you agree with, I guess the dialog back and forth that it be--</a:t>
            </a:r>
          </a:p>
          <a:p>
            <a:pPr marL="0" indent="0">
              <a:spcAft>
                <a:spcPts val="600"/>
              </a:spcAft>
              <a:buNone/>
            </a:pPr>
            <a:r>
              <a:rPr lang="en-US" dirty="0" smtClean="0">
                <a:solidFill>
                  <a:schemeClr val="tx1"/>
                </a:solidFill>
                <a:latin typeface="Century Schoolbook" pitchFamily="18" charset="0"/>
              </a:rPr>
              <a:t>MEMBER </a:t>
            </a:r>
            <a:r>
              <a:rPr lang="en-US" dirty="0" err="1" smtClean="0">
                <a:solidFill>
                  <a:schemeClr val="tx1"/>
                </a:solidFill>
                <a:latin typeface="Century Schoolbook" pitchFamily="18" charset="0"/>
              </a:rPr>
              <a:t>HAYASHIDA</a:t>
            </a:r>
            <a:r>
              <a:rPr lang="en-US" dirty="0" smtClean="0">
                <a:solidFill>
                  <a:schemeClr val="tx1"/>
                </a:solidFill>
                <a:latin typeface="Century Schoolbook" pitchFamily="18" charset="0"/>
              </a:rPr>
              <a:t>: </a:t>
            </a:r>
            <a:r>
              <a:rPr lang="en-US" b="1" dirty="0" smtClean="0">
                <a:solidFill>
                  <a:schemeClr val="tx1"/>
                </a:solidFill>
                <a:latin typeface="Century Schoolbook" pitchFamily="18" charset="0"/>
              </a:rPr>
              <a:t>I’d have to refresh my memory on the time of completion of the seven year </a:t>
            </a:r>
            <a:r>
              <a:rPr lang="en-US" dirty="0" smtClean="0">
                <a:solidFill>
                  <a:schemeClr val="tx1"/>
                </a:solidFill>
                <a:latin typeface="Century Schoolbook" pitchFamily="18" charset="0"/>
              </a:rPr>
              <a:t>before I make that decision whether we’re going to put that into the record. So--</a:t>
            </a:r>
          </a:p>
          <a:p>
            <a:pPr marL="0" indent="0">
              <a:spcAft>
                <a:spcPts val="600"/>
              </a:spcAft>
              <a:buNone/>
            </a:pPr>
            <a:r>
              <a:rPr lang="en-US" dirty="0" smtClean="0">
                <a:solidFill>
                  <a:schemeClr val="tx1"/>
                </a:solidFill>
                <a:latin typeface="Century Schoolbook" pitchFamily="18" charset="0"/>
              </a:rPr>
              <a:t>VICE CHAIR ANDERSON: Okay.</a:t>
            </a:r>
          </a:p>
          <a:p>
            <a:pPr marL="0" indent="0">
              <a:spcAft>
                <a:spcPts val="600"/>
              </a:spcAft>
              <a:buNone/>
            </a:pPr>
            <a:r>
              <a:rPr lang="en-US" dirty="0" smtClean="0">
                <a:solidFill>
                  <a:schemeClr val="tx1"/>
                </a:solidFill>
                <a:latin typeface="Century Schoolbook" pitchFamily="18" charset="0"/>
              </a:rPr>
              <a:t>MEMBER </a:t>
            </a:r>
            <a:r>
              <a:rPr lang="en-US" dirty="0" err="1" smtClean="0">
                <a:solidFill>
                  <a:schemeClr val="tx1"/>
                </a:solidFill>
                <a:latin typeface="Century Schoolbook" pitchFamily="18" charset="0"/>
              </a:rPr>
              <a:t>HAYASHIDA</a:t>
            </a:r>
            <a:r>
              <a:rPr lang="en-US" dirty="0" smtClean="0">
                <a:solidFill>
                  <a:schemeClr val="tx1"/>
                </a:solidFill>
                <a:latin typeface="Century Schoolbook" pitchFamily="18" charset="0"/>
              </a:rPr>
              <a:t>: Shall we make the motion to continue this hearing on another date?</a:t>
            </a:r>
          </a:p>
          <a:p>
            <a:pPr marL="0" indent="0">
              <a:spcAft>
                <a:spcPts val="600"/>
              </a:spcAft>
              <a:buNone/>
            </a:pPr>
            <a:r>
              <a:rPr lang="en-US" dirty="0" smtClean="0">
                <a:solidFill>
                  <a:schemeClr val="tx1"/>
                </a:solidFill>
                <a:latin typeface="Century Schoolbook" pitchFamily="18" charset="0"/>
              </a:rPr>
              <a:t>VICE CHAIR ANDERSON: Okay.</a:t>
            </a:r>
          </a:p>
        </p:txBody>
      </p:sp>
      <p:sp>
        <p:nvSpPr>
          <p:cNvPr id="4" name="TextBox 3"/>
          <p:cNvSpPr txBox="1"/>
          <p:nvPr/>
        </p:nvSpPr>
        <p:spPr>
          <a:xfrm>
            <a:off x="5257800" y="5975866"/>
            <a:ext cx="3657600" cy="338554"/>
          </a:xfrm>
          <a:prstGeom prst="rect">
            <a:avLst/>
          </a:prstGeom>
          <a:noFill/>
        </p:spPr>
        <p:txBody>
          <a:bodyPr wrap="square" rtlCol="0">
            <a:spAutoFit/>
          </a:bodyPr>
          <a:lstStyle/>
          <a:p>
            <a:pPr algn="r"/>
            <a:r>
              <a:rPr lang="en-US" sz="1600" i="1" dirty="0" smtClean="0"/>
              <a:t>Ex. 6 (2/28/19 Tr.) at 98:4-99:5</a:t>
            </a:r>
            <a:endParaRPr lang="en-US" sz="1600" i="1" dirty="0"/>
          </a:p>
        </p:txBody>
      </p:sp>
    </p:spTree>
    <p:extLst>
      <p:ext uri="{BB962C8B-B14F-4D97-AF65-F5344CB8AC3E}">
        <p14:creationId xmlns:p14="http://schemas.microsoft.com/office/powerpoint/2010/main" val="669587201"/>
      </p:ext>
    </p:extLst>
  </p:cSld>
  <p:clrMapOvr>
    <a:masterClrMapping/>
  </p:clrMapOvr>
  <p:timing>
    <p:tnLst>
      <p:par>
        <p:cTn id="1" dur="indefinite" restart="never" nodeType="tmRoot"/>
      </p:par>
    </p:tnLst>
  </p:timing>
</p:sld>
</file>

<file path=ppt/theme/_rels/theme1.xml.rels>&#65279;<?xml version="1.0" encoding="UTF-8" standalone="yes"?>
<Relationships xmlns="http://schemas.openxmlformats.org/package/2006/relationships">
  <Relationship Id="rId1" Type="http://schemas.openxmlformats.org/officeDocument/2006/relationships/image" Target="../media/image1.jpeg" />
</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5653</Words>
  <Application>Microsoft Office PowerPoint</Application>
  <PresentationFormat>On-screen Show (4:3)</PresentationFormat>
  <Paragraphs>314</Paragraphs>
  <Slides>76</Slides>
  <Notes>2</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Executive</vt:lpstr>
      <vt:lpstr>In re ENV, Docket No. SP09-403, Planning Commission File No. 2008/SUP-2 Decisionmaking</vt:lpstr>
      <vt:lpstr>History</vt:lpstr>
      <vt:lpstr>Community Investment</vt:lpstr>
      <vt:lpstr>Community Investment</vt:lpstr>
      <vt:lpstr>Do It the Right Way</vt:lpstr>
      <vt:lpstr>LUC Instructions</vt:lpstr>
      <vt:lpstr>Motions to Reopen</vt:lpstr>
      <vt:lpstr>Procedural Errors</vt:lpstr>
      <vt:lpstr>Lack of Transparency</vt:lpstr>
      <vt:lpstr>Lack of Transparency</vt:lpstr>
      <vt:lpstr>Lack of Transparency</vt:lpstr>
      <vt:lpstr>Lack of Transparency</vt:lpstr>
      <vt:lpstr>Lack of Transparency</vt:lpstr>
      <vt:lpstr>Lack of Transparency</vt:lpstr>
      <vt:lpstr>Lack of Transparency</vt:lpstr>
      <vt:lpstr>Lack of Transparency</vt:lpstr>
      <vt:lpstr>Lack of Transparency</vt:lpstr>
      <vt:lpstr>Lack of Transparency</vt:lpstr>
      <vt:lpstr>What ENV Wants</vt:lpstr>
      <vt:lpstr>Standards</vt:lpstr>
      <vt:lpstr>Standards</vt:lpstr>
      <vt:lpstr>Standards</vt:lpstr>
      <vt:lpstr>Standards</vt:lpstr>
      <vt:lpstr>Standards</vt:lpstr>
      <vt:lpstr>Standards</vt:lpstr>
      <vt:lpstr>Standards</vt:lpstr>
      <vt:lpstr>Standards</vt:lpstr>
      <vt:lpstr>Proposed Conditions</vt:lpstr>
      <vt:lpstr>Operations - Consensus on Condition 2c</vt:lpstr>
      <vt:lpstr>Operations - Reg. Compliance</vt:lpstr>
      <vt:lpstr>Operations</vt:lpstr>
      <vt:lpstr>Operations</vt:lpstr>
      <vt:lpstr>Operations</vt:lpstr>
      <vt:lpstr>Operations</vt:lpstr>
      <vt:lpstr>Operations</vt:lpstr>
      <vt:lpstr>Operations</vt:lpstr>
      <vt:lpstr>PowerPoint Presentation</vt:lpstr>
      <vt:lpstr>PowerPoint Presentation</vt:lpstr>
      <vt:lpstr>PowerPoint Presentation</vt:lpstr>
      <vt:lpstr>PowerPoint Presentation</vt:lpstr>
      <vt:lpstr>Operations</vt:lpstr>
      <vt:lpstr>Operations</vt:lpstr>
      <vt:lpstr>Operations - Consensus on Condition 2d</vt:lpstr>
      <vt:lpstr>Operations – Agency Approvals</vt:lpstr>
      <vt:lpstr>Consensus on Condition 2e</vt:lpstr>
      <vt:lpstr>Operations - Dust Control</vt:lpstr>
      <vt:lpstr>Operations</vt:lpstr>
      <vt:lpstr>Operations – Visual Blight</vt:lpstr>
      <vt:lpstr>Operations</vt:lpstr>
      <vt:lpstr>PowerPoint Presentation</vt:lpstr>
      <vt:lpstr>Consensus on Condition 2g</vt:lpstr>
      <vt:lpstr>Operations - Trucks</vt:lpstr>
      <vt:lpstr>Operations - Litter</vt:lpstr>
      <vt:lpstr>Operations - Litter</vt:lpstr>
      <vt:lpstr>Operations – Noise and Odor</vt:lpstr>
      <vt:lpstr>Operations – Noise and Odor</vt:lpstr>
      <vt:lpstr>Reporting &amp; Enforcement</vt:lpstr>
      <vt:lpstr>Reporting &amp; Enforcement</vt:lpstr>
      <vt:lpstr>Reporting &amp; Enforcement</vt:lpstr>
      <vt:lpstr>Reporting &amp; Enforcement</vt:lpstr>
      <vt:lpstr>Diversion of Waste</vt:lpstr>
      <vt:lpstr>PowerPoint Presentation</vt:lpstr>
      <vt:lpstr>Waste Diversion</vt:lpstr>
      <vt:lpstr>Waste Diversion</vt:lpstr>
      <vt:lpstr>Closure</vt:lpstr>
      <vt:lpstr>Closure</vt:lpstr>
      <vt:lpstr>Closure</vt:lpstr>
      <vt:lpstr>Closure</vt:lpstr>
      <vt:lpstr>Closure</vt:lpstr>
      <vt:lpstr>Closure</vt:lpstr>
      <vt:lpstr>Closure</vt:lpstr>
      <vt:lpstr>Closure</vt:lpstr>
      <vt:lpstr>Closure</vt:lpstr>
      <vt:lpstr>Closure</vt:lpstr>
      <vt:lpstr>Closure</vt:lpstr>
      <vt:lpstr>Closure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